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820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000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dirty="0"/>
              <a:t>METAMYKS –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вытяжка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грибного</a:t>
            </a:r>
            <a:r>
              <a:rPr dirty="0"/>
              <a:t> </a:t>
            </a:r>
            <a:r>
              <a:rPr dirty="0" err="1"/>
              <a:t>мицелия</a:t>
            </a:r>
            <a:r>
              <a:rPr dirty="0"/>
              <a:t>, в </a:t>
            </a:r>
            <a:r>
              <a:rPr dirty="0" err="1"/>
              <a:t>которой</a:t>
            </a:r>
            <a:r>
              <a:rPr dirty="0"/>
              <a:t> </a:t>
            </a:r>
            <a:r>
              <a:rPr dirty="0" err="1"/>
              <a:t>содержится</a:t>
            </a:r>
            <a:r>
              <a:rPr dirty="0"/>
              <a:t> </a:t>
            </a:r>
            <a:r>
              <a:rPr dirty="0" err="1"/>
              <a:t>целый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биоактивных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с </a:t>
            </a:r>
            <a:r>
              <a:rPr dirty="0" err="1"/>
              <a:t>высокой</a:t>
            </a:r>
            <a:r>
              <a:rPr dirty="0"/>
              <a:t> </a:t>
            </a:r>
            <a:r>
              <a:rPr dirty="0" err="1"/>
              <a:t>косметической</a:t>
            </a:r>
            <a:r>
              <a:rPr dirty="0"/>
              <a:t> </a:t>
            </a:r>
            <a:r>
              <a:rPr dirty="0" err="1"/>
              <a:t>эффективностью</a:t>
            </a:r>
            <a:r>
              <a:rPr dirty="0"/>
              <a:t>: </a:t>
            </a:r>
            <a:r>
              <a:rPr dirty="0" err="1"/>
              <a:t>ферменты</a:t>
            </a:r>
            <a:r>
              <a:rPr dirty="0"/>
              <a:t>, с </a:t>
            </a:r>
            <a:r>
              <a:rPr dirty="0" err="1"/>
              <a:t>коллагеназной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кофермент</a:t>
            </a:r>
            <a:r>
              <a:rPr dirty="0">
                <a:solidFill>
                  <a:srgbClr val="000000"/>
                </a:solidFill>
              </a:rPr>
              <a:t> Q10, </a:t>
            </a:r>
            <a:r>
              <a:rPr dirty="0" err="1">
                <a:solidFill>
                  <a:srgbClr val="000000"/>
                </a:solidFill>
              </a:rPr>
              <a:t>аминокислоты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полисахариды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фосфолипиды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органические</a:t>
            </a:r>
            <a:r>
              <a:rPr dirty="0">
                <a:solidFill>
                  <a:srgbClr val="000000"/>
                </a:solidFill>
              </a:rPr>
              <a:t> и </a:t>
            </a:r>
            <a:r>
              <a:rPr dirty="0" err="1">
                <a:solidFill>
                  <a:srgbClr val="000000"/>
                </a:solidFill>
              </a:rPr>
              <a:t>жирные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кислоты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витамины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группы</a:t>
            </a:r>
            <a:r>
              <a:rPr dirty="0">
                <a:solidFill>
                  <a:srgbClr val="000000"/>
                </a:solidFill>
              </a:rPr>
              <a:t> B, а </a:t>
            </a:r>
            <a:r>
              <a:rPr dirty="0" err="1">
                <a:solidFill>
                  <a:srgbClr val="000000"/>
                </a:solidFill>
              </a:rPr>
              <a:t>также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витамины</a:t>
            </a:r>
            <a:r>
              <a:rPr dirty="0">
                <a:solidFill>
                  <a:srgbClr val="000000"/>
                </a:solidFill>
              </a:rPr>
              <a:t> D, F, E, </a:t>
            </a:r>
            <a:r>
              <a:rPr dirty="0" err="1">
                <a:solidFill>
                  <a:srgbClr val="000000"/>
                </a:solidFill>
              </a:rPr>
              <a:t>макро</a:t>
            </a:r>
            <a:r>
              <a:rPr dirty="0">
                <a:solidFill>
                  <a:srgbClr val="000000"/>
                </a:solidFill>
              </a:rPr>
              <a:t>- и </a:t>
            </a:r>
            <a:r>
              <a:rPr dirty="0" err="1">
                <a:solidFill>
                  <a:srgbClr val="000000"/>
                </a:solidFill>
              </a:rPr>
              <a:t>микроэлементы</a:t>
            </a:r>
            <a:r>
              <a:rPr dirty="0">
                <a:solidFill>
                  <a:srgbClr val="000000"/>
                </a:solidFill>
              </a:rPr>
              <a:t>.</a:t>
            </a:r>
          </a:p>
          <a:p>
            <a:r>
              <a:rPr dirty="0" err="1"/>
              <a:t>Хотим</a:t>
            </a:r>
            <a:r>
              <a:rPr dirty="0"/>
              <a:t> </a:t>
            </a:r>
            <a:r>
              <a:rPr dirty="0" err="1"/>
              <a:t>сразу</a:t>
            </a:r>
            <a:r>
              <a:rPr dirty="0"/>
              <a:t> </a:t>
            </a:r>
            <a:r>
              <a:rPr dirty="0" err="1"/>
              <a:t>успокоить</a:t>
            </a:r>
            <a:r>
              <a:rPr dirty="0"/>
              <a:t> </a:t>
            </a:r>
            <a:r>
              <a:rPr dirty="0" err="1"/>
              <a:t>тех</a:t>
            </a:r>
            <a:r>
              <a:rPr dirty="0"/>
              <a:t>, </a:t>
            </a:r>
            <a:r>
              <a:rPr dirty="0" err="1"/>
              <a:t>кто</a:t>
            </a:r>
            <a:r>
              <a:rPr dirty="0"/>
              <a:t> с </a:t>
            </a:r>
            <a:r>
              <a:rPr dirty="0" err="1"/>
              <a:t>непривычки</a:t>
            </a:r>
            <a:r>
              <a:rPr dirty="0"/>
              <a:t> </a:t>
            </a:r>
            <a:r>
              <a:rPr dirty="0" err="1"/>
              <a:t>сомневается</a:t>
            </a:r>
            <a:r>
              <a:rPr dirty="0"/>
              <a:t> в </a:t>
            </a:r>
            <a:r>
              <a:rPr dirty="0" err="1"/>
              <a:t>безопасности</a:t>
            </a:r>
            <a:r>
              <a:rPr dirty="0"/>
              <a:t> </a:t>
            </a:r>
            <a:r>
              <a:rPr dirty="0" err="1"/>
              <a:t>грибов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косметического</a:t>
            </a:r>
            <a:r>
              <a:rPr dirty="0"/>
              <a:t> </a:t>
            </a:r>
            <a:r>
              <a:rPr dirty="0" err="1"/>
              <a:t>компонента</a:t>
            </a:r>
            <a:r>
              <a:rPr lang="ru-RU" dirty="0"/>
              <a:t>,</a:t>
            </a:r>
            <a:r>
              <a:rPr dirty="0"/>
              <a:t> – </a:t>
            </a:r>
            <a:r>
              <a:rPr dirty="0" err="1"/>
              <a:t>комплекс</a:t>
            </a:r>
            <a:r>
              <a:rPr dirty="0"/>
              <a:t> METAMYKS </a:t>
            </a:r>
            <a:r>
              <a:rPr dirty="0" err="1"/>
              <a:t>непатогенен</a:t>
            </a:r>
            <a:r>
              <a:rPr dirty="0"/>
              <a:t> и </a:t>
            </a:r>
            <a:r>
              <a:rPr dirty="0" err="1"/>
              <a:t>нетоксичен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Масло арганы помогает сделать волосы мягкими и послушными, придает им сияние и блеск, предотвращает ломкость. Подходит для всех типов волос.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Натуральные активные компоненты интенсивно увлажняют и питают кожу, дарят ей ощущение мягкости и бархатистости.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Кожа напитанная, словно из моря</a:t>
            </a:r>
          </a:p>
          <a:p>
            <a:endParaRPr/>
          </a:p>
          <a:p>
            <a:r>
              <a:t>В морских водорослях много активных веществ: альгинаты, аминокислоты, протеины, липиды, минералы, витамины. Они повышают эластичность кожи, способствуют её обновлению, улучшают микроциркуляцию крови, увлажняют, смягчают, питают, обладают успокаивающим действием.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Экстракт манго богат витаминами С, В, Е, бета-каротином, антиоксидантами, органическими кислотами. Биологически активные вещества экстракта манго способствуют обновлению, тонизируют кожу и противостоят процессу её старения.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Натуральные активные компоненты интенсивно увлажняют и питают кожу, дарят ей ощущение мягкости и бархатистости.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МАСЛО ШИ (КАРИТЕ) </a:t>
            </a:r>
          </a:p>
          <a:p>
            <a:r>
              <a:rPr dirty="0" err="1"/>
              <a:t>Активирует</a:t>
            </a:r>
            <a:r>
              <a:rPr dirty="0"/>
              <a:t> </a:t>
            </a:r>
            <a:r>
              <a:rPr dirty="0" err="1"/>
              <a:t>синтез</a:t>
            </a:r>
            <a:r>
              <a:rPr dirty="0"/>
              <a:t> </a:t>
            </a:r>
            <a:r>
              <a:rPr dirty="0" err="1"/>
              <a:t>коллагена</a:t>
            </a:r>
            <a:r>
              <a:rPr dirty="0"/>
              <a:t>, </a:t>
            </a:r>
            <a:r>
              <a:rPr dirty="0" err="1"/>
              <a:t>глубоко</a:t>
            </a:r>
            <a:r>
              <a:rPr dirty="0"/>
              <a:t> </a:t>
            </a:r>
            <a:r>
              <a:rPr dirty="0" err="1"/>
              <a:t>увлажняет</a:t>
            </a:r>
            <a:r>
              <a:rPr dirty="0"/>
              <a:t>, </a:t>
            </a:r>
            <a:r>
              <a:rPr dirty="0" err="1"/>
              <a:t>избавляет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неприятного</a:t>
            </a:r>
            <a:r>
              <a:rPr dirty="0"/>
              <a:t> </a:t>
            </a:r>
            <a:r>
              <a:rPr dirty="0" err="1"/>
              <a:t>чувства</a:t>
            </a:r>
            <a:r>
              <a:rPr dirty="0"/>
              <a:t> </a:t>
            </a:r>
            <a:r>
              <a:rPr dirty="0" err="1"/>
              <a:t>стянутости</a:t>
            </a:r>
            <a:r>
              <a:rPr dirty="0"/>
              <a:t>, </a:t>
            </a:r>
            <a:r>
              <a:rPr dirty="0" err="1"/>
              <a:t>устраняет</a:t>
            </a:r>
            <a:r>
              <a:rPr dirty="0"/>
              <a:t> </a:t>
            </a:r>
            <a:r>
              <a:rPr dirty="0" err="1"/>
              <a:t>шелушение</a:t>
            </a:r>
            <a:r>
              <a:rPr dirty="0"/>
              <a:t> и </a:t>
            </a:r>
            <a:r>
              <a:rPr dirty="0" err="1"/>
              <a:t>раздражение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,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заживлению</a:t>
            </a:r>
            <a:r>
              <a:rPr dirty="0"/>
              <a:t> </a:t>
            </a:r>
            <a:r>
              <a:rPr dirty="0" err="1"/>
              <a:t>микроповреждений</a:t>
            </a:r>
            <a:r>
              <a:rPr dirty="0"/>
              <a:t>. </a:t>
            </a:r>
            <a:r>
              <a:rPr dirty="0" err="1"/>
              <a:t>Прекрасно</a:t>
            </a:r>
            <a:r>
              <a:rPr dirty="0"/>
              <a:t> </a:t>
            </a:r>
            <a:r>
              <a:rPr dirty="0" err="1"/>
              <a:t>впитывается</a:t>
            </a:r>
            <a:r>
              <a:rPr dirty="0"/>
              <a:t>, </a:t>
            </a:r>
            <a:r>
              <a:rPr dirty="0" err="1"/>
              <a:t>придавая</a:t>
            </a:r>
            <a:r>
              <a:rPr dirty="0"/>
              <a:t> </a:t>
            </a:r>
            <a:r>
              <a:rPr dirty="0" err="1"/>
              <a:t>мягкость</a:t>
            </a:r>
            <a:r>
              <a:rPr dirty="0"/>
              <a:t> и </a:t>
            </a:r>
            <a:r>
              <a:rPr dirty="0" err="1"/>
              <a:t>бархатистость</a:t>
            </a:r>
            <a:r>
              <a:rPr dirty="0"/>
              <a:t>. </a:t>
            </a:r>
            <a:r>
              <a:rPr dirty="0" err="1"/>
              <a:t>Благотворно</a:t>
            </a:r>
            <a:r>
              <a:rPr dirty="0"/>
              <a:t> </a:t>
            </a:r>
            <a:r>
              <a:rPr dirty="0" err="1"/>
              <a:t>влияет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состояние</a:t>
            </a:r>
            <a:r>
              <a:rPr dirty="0"/>
              <a:t> </a:t>
            </a:r>
            <a:r>
              <a:rPr dirty="0" err="1"/>
              <a:t>ногтей</a:t>
            </a:r>
            <a:r>
              <a:rPr dirty="0"/>
              <a:t>,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восстановить</a:t>
            </a:r>
            <a:r>
              <a:rPr dirty="0"/>
              <a:t> </a:t>
            </a:r>
            <a:r>
              <a:rPr dirty="0" err="1"/>
              <a:t>поврежденную</a:t>
            </a:r>
            <a:r>
              <a:rPr dirty="0"/>
              <a:t> </a:t>
            </a:r>
            <a:r>
              <a:rPr dirty="0" err="1"/>
              <a:t>ногтевую</a:t>
            </a:r>
            <a:r>
              <a:rPr dirty="0"/>
              <a:t> </a:t>
            </a:r>
            <a:r>
              <a:rPr dirty="0" err="1"/>
              <a:t>пластину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ЭКСТРАКТ АПЕЛЬСИНА</a:t>
            </a:r>
          </a:p>
          <a:p>
            <a:r>
              <a:t>Богат витаминами С и B2, минералами, токоферолами, органическими кислотами. Способствует обновлению клеток кожи, предотвращая ее раннее старение. Уменьшает пигментацию, защищает от вредных атмосферных воздействий (ветра, мороза, перепадов температур).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ЭКСТРАКТ КОРИЦЫ</a:t>
            </a:r>
          </a:p>
          <a:p>
            <a:r>
              <a:t>Содержит витамины С и Е, РР, минералы, эфирное масло. Успокаивает и разглаживает кожу. Повышает её упругость и эластичность.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Первыми</a:t>
            </a:r>
            <a:r>
              <a:rPr dirty="0"/>
              <a:t> </a:t>
            </a:r>
            <a:r>
              <a:rPr dirty="0" err="1"/>
              <a:t>грибы</a:t>
            </a:r>
            <a:r>
              <a:rPr dirty="0"/>
              <a:t> в </a:t>
            </a:r>
            <a:r>
              <a:rPr dirty="0" err="1"/>
              <a:t>косметике</a:t>
            </a:r>
            <a:r>
              <a:rPr dirty="0"/>
              <a:t> </a:t>
            </a:r>
            <a:r>
              <a:rPr dirty="0" err="1"/>
              <a:t>стали</a:t>
            </a:r>
            <a:r>
              <a:rPr dirty="0"/>
              <a:t> </a:t>
            </a:r>
            <a:r>
              <a:rPr dirty="0" err="1"/>
              <a:t>использовать</a:t>
            </a:r>
            <a:r>
              <a:rPr dirty="0"/>
              <a:t> </a:t>
            </a:r>
            <a:r>
              <a:rPr dirty="0" err="1"/>
              <a:t>японские</a:t>
            </a:r>
            <a:r>
              <a:rPr dirty="0"/>
              <a:t> </a:t>
            </a:r>
            <a:r>
              <a:rPr dirty="0" err="1"/>
              <a:t>производители</a:t>
            </a:r>
            <a:r>
              <a:rPr dirty="0"/>
              <a:t>  и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случайно</a:t>
            </a:r>
            <a:r>
              <a:rPr dirty="0"/>
              <a:t>. В </a:t>
            </a:r>
            <a:r>
              <a:rPr dirty="0" err="1"/>
              <a:t>японской</a:t>
            </a:r>
            <a:r>
              <a:rPr dirty="0"/>
              <a:t> </a:t>
            </a:r>
            <a:r>
              <a:rPr dirty="0" err="1"/>
              <a:t>традиционной</a:t>
            </a:r>
            <a:r>
              <a:rPr dirty="0"/>
              <a:t> </a:t>
            </a:r>
            <a:r>
              <a:rPr dirty="0" err="1"/>
              <a:t>медицине</a:t>
            </a:r>
            <a:r>
              <a:rPr dirty="0"/>
              <a:t> и </a:t>
            </a:r>
            <a:r>
              <a:rPr dirty="0" err="1"/>
              <a:t>косметике</a:t>
            </a:r>
            <a:r>
              <a:rPr dirty="0"/>
              <a:t> </a:t>
            </a: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широко</a:t>
            </a:r>
            <a:r>
              <a:rPr dirty="0"/>
              <a:t> </a:t>
            </a:r>
            <a:r>
              <a:rPr dirty="0" err="1"/>
              <a:t>применяются</a:t>
            </a:r>
            <a:r>
              <a:rPr dirty="0"/>
              <a:t>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своим</a:t>
            </a:r>
            <a:r>
              <a:rPr dirty="0"/>
              <a:t> </a:t>
            </a:r>
            <a:r>
              <a:rPr dirty="0" err="1"/>
              <a:t>многочисленным</a:t>
            </a:r>
            <a:r>
              <a:rPr dirty="0"/>
              <a:t> </a:t>
            </a:r>
            <a:r>
              <a:rPr dirty="0" err="1"/>
              <a:t>полезным</a:t>
            </a:r>
            <a:r>
              <a:rPr dirty="0"/>
              <a:t> </a:t>
            </a:r>
            <a:r>
              <a:rPr dirty="0" err="1"/>
              <a:t>свойствам</a:t>
            </a:r>
            <a:r>
              <a:rPr dirty="0"/>
              <a:t>. </a:t>
            </a:r>
            <a:r>
              <a:rPr dirty="0" err="1"/>
              <a:t>Считается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поддерживают</a:t>
            </a:r>
            <a:r>
              <a:rPr dirty="0"/>
              <a:t> </a:t>
            </a:r>
            <a:r>
              <a:rPr dirty="0" err="1"/>
              <a:t>здоровье</a:t>
            </a:r>
            <a:r>
              <a:rPr dirty="0"/>
              <a:t> и </a:t>
            </a:r>
            <a:r>
              <a:rPr dirty="0" err="1"/>
              <a:t>молодость</a:t>
            </a:r>
            <a:r>
              <a:rPr dirty="0"/>
              <a:t>, </a:t>
            </a:r>
            <a:r>
              <a:rPr dirty="0" err="1"/>
              <a:t>придают</a:t>
            </a:r>
            <a:r>
              <a:rPr dirty="0"/>
              <a:t> </a:t>
            </a:r>
            <a:r>
              <a:rPr dirty="0" err="1"/>
              <a:t>энергию</a:t>
            </a:r>
            <a:r>
              <a:rPr dirty="0"/>
              <a:t> и </a:t>
            </a:r>
            <a:r>
              <a:rPr dirty="0" err="1"/>
              <a:t>продлевают</a:t>
            </a:r>
            <a:r>
              <a:rPr dirty="0"/>
              <a:t> </a:t>
            </a:r>
            <a:r>
              <a:rPr dirty="0" err="1"/>
              <a:t>жизнь</a:t>
            </a:r>
            <a:r>
              <a:rPr dirty="0"/>
              <a:t>. </a:t>
            </a:r>
            <a:r>
              <a:rPr dirty="0" err="1"/>
              <a:t>Современная</a:t>
            </a:r>
            <a:r>
              <a:rPr dirty="0"/>
              <a:t> </a:t>
            </a:r>
            <a:r>
              <a:rPr dirty="0" err="1"/>
              <a:t>Япония</a:t>
            </a:r>
            <a:r>
              <a:rPr dirty="0"/>
              <a:t>  </a:t>
            </a:r>
            <a:r>
              <a:rPr lang="ru-RU" dirty="0"/>
              <a:t>—</a:t>
            </a:r>
            <a:r>
              <a:rPr dirty="0"/>
              <a:t> </a:t>
            </a:r>
            <a:r>
              <a:rPr dirty="0" err="1"/>
              <a:t>признанный</a:t>
            </a:r>
            <a:r>
              <a:rPr dirty="0"/>
              <a:t> </a:t>
            </a:r>
            <a:r>
              <a:rPr dirty="0" err="1"/>
              <a:t>лидер</a:t>
            </a:r>
            <a:r>
              <a:rPr dirty="0"/>
              <a:t> в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высоких</a:t>
            </a:r>
            <a:r>
              <a:rPr dirty="0"/>
              <a:t> </a:t>
            </a:r>
            <a:r>
              <a:rPr dirty="0" err="1"/>
              <a:t>биотехнологий</a:t>
            </a:r>
            <a:r>
              <a:rPr dirty="0"/>
              <a:t>, и </a:t>
            </a:r>
            <a:r>
              <a:rPr dirty="0" err="1"/>
              <a:t>именно</a:t>
            </a:r>
            <a:r>
              <a:rPr dirty="0"/>
              <a:t> </a:t>
            </a:r>
            <a:r>
              <a:rPr lang="ru-RU" dirty="0"/>
              <a:t>здесь</a:t>
            </a:r>
            <a:r>
              <a:rPr dirty="0"/>
              <a:t> </a:t>
            </a:r>
            <a:r>
              <a:rPr dirty="0" err="1"/>
              <a:t>сделали</a:t>
            </a:r>
            <a:r>
              <a:rPr dirty="0"/>
              <a:t> </a:t>
            </a:r>
            <a:r>
              <a:rPr dirty="0" err="1"/>
              <a:t>возможным</a:t>
            </a:r>
            <a:r>
              <a:rPr dirty="0"/>
              <a:t> </a:t>
            </a:r>
            <a:r>
              <a:rPr dirty="0" err="1"/>
              <a:t>получение</a:t>
            </a:r>
            <a:r>
              <a:rPr dirty="0"/>
              <a:t> </a:t>
            </a:r>
            <a:r>
              <a:rPr dirty="0" err="1"/>
              <a:t>концентрированных</a:t>
            </a:r>
            <a:r>
              <a:rPr dirty="0"/>
              <a:t> </a:t>
            </a:r>
            <a:r>
              <a:rPr dirty="0" err="1"/>
              <a:t>активных</a:t>
            </a:r>
            <a:r>
              <a:rPr dirty="0"/>
              <a:t> </a:t>
            </a:r>
            <a:r>
              <a:rPr dirty="0" err="1"/>
              <a:t>компонентов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грибов</a:t>
            </a:r>
            <a:r>
              <a:rPr dirty="0"/>
              <a:t>. 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сложности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</a:t>
            </a:r>
            <a:r>
              <a:rPr dirty="0" err="1"/>
              <a:t>косметика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dirty="0" err="1"/>
              <a:t>грибов</a:t>
            </a:r>
            <a:r>
              <a:rPr dirty="0"/>
              <a:t>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стоила</a:t>
            </a:r>
            <a:r>
              <a:rPr dirty="0"/>
              <a:t> </a:t>
            </a:r>
            <a:r>
              <a:rPr dirty="0" err="1"/>
              <a:t>довольно</a:t>
            </a:r>
            <a:r>
              <a:rPr dirty="0"/>
              <a:t> </a:t>
            </a:r>
            <a:r>
              <a:rPr dirty="0" err="1"/>
              <a:t>дорого</a:t>
            </a:r>
            <a:r>
              <a:rPr dirty="0"/>
              <a:t> и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ограничена</a:t>
            </a:r>
            <a:r>
              <a:rPr dirty="0"/>
              <a:t> в </a:t>
            </a:r>
            <a:r>
              <a:rPr dirty="0" err="1"/>
              <a:t>основном</a:t>
            </a:r>
            <a:r>
              <a:rPr dirty="0"/>
              <a:t> </a:t>
            </a:r>
            <a:r>
              <a:rPr dirty="0" err="1"/>
              <a:t>премиум-сегментом</a:t>
            </a:r>
            <a:r>
              <a:rPr dirty="0"/>
              <a:t>. </a:t>
            </a:r>
            <a:r>
              <a:rPr dirty="0" err="1"/>
              <a:t>Комплекс</a:t>
            </a:r>
            <a:r>
              <a:rPr dirty="0"/>
              <a:t> METAMYKS </a:t>
            </a:r>
            <a:r>
              <a:rPr dirty="0" err="1"/>
              <a:t>разработан</a:t>
            </a:r>
            <a:r>
              <a:rPr dirty="0"/>
              <a:t> </a:t>
            </a:r>
            <a:r>
              <a:rPr dirty="0" err="1"/>
              <a:t>российскими</a:t>
            </a:r>
            <a:r>
              <a:rPr dirty="0"/>
              <a:t> </a:t>
            </a:r>
            <a:r>
              <a:rPr dirty="0" err="1"/>
              <a:t>учеными-биотехнологами</a:t>
            </a:r>
            <a:r>
              <a:rPr dirty="0"/>
              <a:t> и </a:t>
            </a:r>
            <a:r>
              <a:rPr dirty="0" err="1"/>
              <a:t>производится</a:t>
            </a:r>
            <a:r>
              <a:rPr dirty="0"/>
              <a:t> в </a:t>
            </a:r>
            <a:r>
              <a:rPr dirty="0" err="1"/>
              <a:t>России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современном</a:t>
            </a:r>
            <a:r>
              <a:rPr dirty="0"/>
              <a:t> </a:t>
            </a:r>
            <a:r>
              <a:rPr dirty="0" err="1"/>
              <a:t>оборудовании</a:t>
            </a:r>
            <a:r>
              <a:rPr dirty="0"/>
              <a:t>, </a:t>
            </a:r>
            <a:r>
              <a:rPr dirty="0" err="1"/>
              <a:t>позволяющ</a:t>
            </a:r>
            <a:r>
              <a:rPr lang="ru-RU" dirty="0"/>
              <a:t>ем</a:t>
            </a:r>
            <a:r>
              <a:rPr dirty="0"/>
              <a:t> </a:t>
            </a:r>
            <a:r>
              <a:rPr dirty="0" err="1"/>
              <a:t>выделять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сырья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необходимые</a:t>
            </a:r>
            <a:r>
              <a:rPr dirty="0"/>
              <a:t> </a:t>
            </a:r>
            <a:r>
              <a:rPr dirty="0" err="1"/>
              <a:t>ценные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dirty="0" err="1"/>
              <a:t>моющей</a:t>
            </a:r>
            <a:r>
              <a:rPr dirty="0"/>
              <a:t> </a:t>
            </a:r>
            <a:r>
              <a:rPr dirty="0" err="1"/>
              <a:t>основы</a:t>
            </a:r>
            <a:r>
              <a:rPr dirty="0"/>
              <a:t> </a:t>
            </a:r>
            <a:r>
              <a:rPr dirty="0" err="1"/>
              <a:t>шампуней</a:t>
            </a:r>
            <a:r>
              <a:rPr dirty="0"/>
              <a:t> и </a:t>
            </a:r>
            <a:r>
              <a:rPr dirty="0" err="1"/>
              <a:t>гелей</a:t>
            </a:r>
            <a:r>
              <a:rPr dirty="0"/>
              <a:t> ODA Naturals </a:t>
            </a:r>
            <a:r>
              <a:rPr dirty="0" err="1"/>
              <a:t>используются</a:t>
            </a:r>
            <a:r>
              <a:rPr dirty="0"/>
              <a:t> </a:t>
            </a:r>
            <a:r>
              <a:rPr dirty="0" err="1"/>
              <a:t>кокамидопропилбетаин</a:t>
            </a:r>
            <a:r>
              <a:rPr dirty="0"/>
              <a:t>, </a:t>
            </a:r>
            <a:r>
              <a:rPr dirty="0" err="1"/>
              <a:t>лаурил</a:t>
            </a:r>
            <a:r>
              <a:rPr dirty="0"/>
              <a:t> </a:t>
            </a:r>
            <a:r>
              <a:rPr dirty="0" err="1"/>
              <a:t>глюкозид</a:t>
            </a:r>
            <a:r>
              <a:rPr dirty="0"/>
              <a:t> и </a:t>
            </a:r>
            <a:r>
              <a:rPr dirty="0" err="1"/>
              <a:t>натрия</a:t>
            </a:r>
            <a:r>
              <a:rPr dirty="0"/>
              <a:t> </a:t>
            </a:r>
            <a:r>
              <a:rPr dirty="0" err="1"/>
              <a:t>лаурил</a:t>
            </a:r>
            <a:r>
              <a:rPr dirty="0"/>
              <a:t> </a:t>
            </a:r>
            <a:r>
              <a:rPr dirty="0" err="1"/>
              <a:t>метил</a:t>
            </a:r>
            <a:r>
              <a:rPr dirty="0"/>
              <a:t> </a:t>
            </a:r>
            <a:r>
              <a:rPr dirty="0" err="1"/>
              <a:t>изетионат</a:t>
            </a:r>
            <a:r>
              <a:rPr dirty="0"/>
              <a:t> </a:t>
            </a:r>
            <a:r>
              <a:rPr dirty="0" err="1"/>
              <a:t>вместо</a:t>
            </a:r>
            <a:r>
              <a:rPr dirty="0"/>
              <a:t> </a:t>
            </a:r>
            <a:r>
              <a:rPr dirty="0" err="1"/>
              <a:t>сульфатсодержащих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(</a:t>
            </a:r>
            <a:r>
              <a:rPr dirty="0" err="1"/>
              <a:t>лаурилсульфат</a:t>
            </a:r>
            <a:r>
              <a:rPr dirty="0"/>
              <a:t> </a:t>
            </a:r>
            <a:r>
              <a:rPr dirty="0" err="1"/>
              <a:t>натрия</a:t>
            </a:r>
            <a:r>
              <a:rPr dirty="0"/>
              <a:t>, </a:t>
            </a:r>
            <a:r>
              <a:rPr dirty="0" err="1"/>
              <a:t>лауретсульфат</a:t>
            </a:r>
            <a:r>
              <a:rPr dirty="0"/>
              <a:t> </a:t>
            </a:r>
            <a:r>
              <a:rPr dirty="0" err="1"/>
              <a:t>натрия</a:t>
            </a:r>
            <a:r>
              <a:rPr dirty="0"/>
              <a:t>), 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встречающихся</a:t>
            </a:r>
            <a:r>
              <a:rPr dirty="0"/>
              <a:t>  в </a:t>
            </a:r>
            <a:r>
              <a:rPr dirty="0" err="1"/>
              <a:t>средствах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марок</a:t>
            </a:r>
            <a:r>
              <a:rPr dirty="0"/>
              <a:t>. 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компонента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производными</a:t>
            </a:r>
            <a:r>
              <a:rPr dirty="0"/>
              <a:t> </a:t>
            </a:r>
            <a:r>
              <a:rPr dirty="0" err="1"/>
              <a:t>кокосового</a:t>
            </a:r>
            <a:r>
              <a:rPr dirty="0"/>
              <a:t> </a:t>
            </a:r>
            <a:r>
              <a:rPr dirty="0" err="1"/>
              <a:t>масла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деликатно</a:t>
            </a:r>
            <a:r>
              <a:rPr dirty="0"/>
              <a:t> и </a:t>
            </a:r>
            <a:r>
              <a:rPr dirty="0" err="1"/>
              <a:t>эффективно</a:t>
            </a:r>
            <a:r>
              <a:rPr dirty="0"/>
              <a:t> </a:t>
            </a:r>
            <a:r>
              <a:rPr dirty="0" err="1"/>
              <a:t>очищают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 </a:t>
            </a:r>
            <a:r>
              <a:rPr dirty="0" err="1"/>
              <a:t>головы</a:t>
            </a:r>
            <a:r>
              <a:rPr dirty="0"/>
              <a:t>, </a:t>
            </a:r>
            <a:r>
              <a:rPr dirty="0" err="1"/>
              <a:t>образуют</a:t>
            </a:r>
            <a:r>
              <a:rPr dirty="0"/>
              <a:t> </a:t>
            </a:r>
            <a:r>
              <a:rPr dirty="0" err="1"/>
              <a:t>обильную</a:t>
            </a:r>
            <a:r>
              <a:rPr dirty="0"/>
              <a:t> </a:t>
            </a:r>
            <a:r>
              <a:rPr dirty="0" err="1"/>
              <a:t>нежную</a:t>
            </a:r>
            <a:r>
              <a:rPr dirty="0"/>
              <a:t> </a:t>
            </a:r>
            <a:r>
              <a:rPr dirty="0" err="1"/>
              <a:t>пену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легко</a:t>
            </a:r>
            <a:r>
              <a:rPr dirty="0"/>
              <a:t> </a:t>
            </a:r>
            <a:r>
              <a:rPr dirty="0" err="1"/>
              <a:t>смывается</a:t>
            </a:r>
            <a:r>
              <a:rPr dirty="0"/>
              <a:t>.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пересушивают</a:t>
            </a:r>
            <a:r>
              <a:rPr dirty="0"/>
              <a:t> 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раздражают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. </a:t>
            </a:r>
          </a:p>
          <a:p>
            <a:r>
              <a:rPr dirty="0"/>
              <a:t>В </a:t>
            </a:r>
            <a:r>
              <a:rPr dirty="0" err="1"/>
              <a:t>креме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рук</a:t>
            </a:r>
            <a:r>
              <a:rPr dirty="0"/>
              <a:t> </a:t>
            </a:r>
            <a:r>
              <a:rPr dirty="0" err="1"/>
              <a:t>масляная</a:t>
            </a:r>
            <a:r>
              <a:rPr dirty="0"/>
              <a:t> </a:t>
            </a:r>
            <a:r>
              <a:rPr dirty="0" err="1"/>
              <a:t>основа</a:t>
            </a:r>
            <a:r>
              <a:rPr dirty="0"/>
              <a:t> </a:t>
            </a:r>
            <a:r>
              <a:rPr dirty="0" err="1"/>
              <a:t>состава</a:t>
            </a:r>
            <a:r>
              <a:rPr dirty="0"/>
              <a:t> — </a:t>
            </a:r>
            <a:r>
              <a:rPr dirty="0" err="1"/>
              <a:t>кукурузное</a:t>
            </a:r>
            <a:r>
              <a:rPr dirty="0"/>
              <a:t> </a:t>
            </a:r>
            <a:r>
              <a:rPr dirty="0" err="1"/>
              <a:t>масло</a:t>
            </a:r>
            <a:r>
              <a:rPr dirty="0"/>
              <a:t>. </a:t>
            </a:r>
            <a:r>
              <a:rPr dirty="0" err="1"/>
              <a:t>Оно</a:t>
            </a:r>
            <a:r>
              <a:rPr dirty="0"/>
              <a:t>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великолепными</a:t>
            </a:r>
            <a:r>
              <a:rPr dirty="0"/>
              <a:t> </a:t>
            </a:r>
            <a:r>
              <a:rPr dirty="0" err="1"/>
              <a:t>питательными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, </a:t>
            </a:r>
            <a:r>
              <a:rPr dirty="0" err="1"/>
              <a:t>смягчает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 и </a:t>
            </a: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/>
              <a:t>нормальный</a:t>
            </a:r>
            <a:r>
              <a:rPr dirty="0"/>
              <a:t> </a:t>
            </a:r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увлажненности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Формула с кератином глубоко питает и восстанавливает структуру волос, предупреждая ломкость и появление секущихся кончиков. Натуральные компоненты ухаживают за кожей головы и наполняют каждую прядь здоровым блеском.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Структурный компонент волос. Обеспечивает прочность, эластичность  и естественный блеск. Молекула кератина проникает глубоко в структуру волоса, восстанавливает микроповреждения и укрепляет волосы по всей длине.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Формула с кератином глубоко питает и восстанавливает структуру волос, предупреждая ломкость и появление секущихся кончиков. Натуральные компоненты ухаживают за кожей головы и наполняют каждую прядь здоровым блеском.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Натуральные активные компоненты интенсивно питают и восстанавливают структуру волос, придавая естественный блеск и здоровое сияние каждой пряди.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Протеины</a:t>
            </a:r>
            <a:r>
              <a:rPr dirty="0"/>
              <a:t> </a:t>
            </a:r>
            <a:r>
              <a:rPr dirty="0" err="1"/>
              <a:t>шелка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низкую</a:t>
            </a:r>
            <a:r>
              <a:rPr dirty="0"/>
              <a:t> </a:t>
            </a:r>
            <a:r>
              <a:rPr dirty="0" err="1"/>
              <a:t>молекулярную</a:t>
            </a:r>
            <a:r>
              <a:rPr dirty="0"/>
              <a:t> </a:t>
            </a:r>
            <a:r>
              <a:rPr dirty="0" err="1"/>
              <a:t>массу</a:t>
            </a:r>
            <a:r>
              <a:rPr dirty="0"/>
              <a:t> и </a:t>
            </a:r>
            <a:r>
              <a:rPr dirty="0" err="1"/>
              <a:t>поэтому</a:t>
            </a:r>
            <a:r>
              <a:rPr dirty="0"/>
              <a:t> </a:t>
            </a:r>
            <a:r>
              <a:rPr dirty="0" err="1"/>
              <a:t>быстро</a:t>
            </a:r>
            <a:r>
              <a:rPr dirty="0"/>
              <a:t> </a:t>
            </a:r>
            <a:r>
              <a:rPr dirty="0" err="1"/>
              <a:t>впитываются</a:t>
            </a:r>
            <a:r>
              <a:rPr dirty="0"/>
              <a:t> </a:t>
            </a:r>
            <a:r>
              <a:rPr dirty="0" err="1"/>
              <a:t>волосами</a:t>
            </a:r>
            <a:r>
              <a:rPr dirty="0"/>
              <a:t>, </a:t>
            </a:r>
            <a:r>
              <a:rPr dirty="0" err="1"/>
              <a:t>восстанавливая</a:t>
            </a:r>
            <a:r>
              <a:rPr dirty="0"/>
              <a:t> </a:t>
            </a:r>
            <a:r>
              <a:rPr dirty="0" err="1"/>
              <a:t>поврежденные</a:t>
            </a:r>
            <a:r>
              <a:rPr dirty="0"/>
              <a:t> </a:t>
            </a:r>
            <a:r>
              <a:rPr dirty="0" err="1"/>
              <a:t>участки</a:t>
            </a:r>
            <a:r>
              <a:rPr dirty="0"/>
              <a:t> и </a:t>
            </a:r>
            <a:r>
              <a:rPr dirty="0" err="1"/>
              <a:t>укрепляя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всей</a:t>
            </a:r>
            <a:r>
              <a:rPr dirty="0"/>
              <a:t> </a:t>
            </a:r>
            <a:r>
              <a:rPr dirty="0" err="1"/>
              <a:t>длине</a:t>
            </a:r>
            <a:r>
              <a:rPr dirty="0"/>
              <a:t>.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этому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 </a:t>
            </a:r>
            <a:r>
              <a:rPr dirty="0" err="1"/>
              <a:t>становятся</a:t>
            </a:r>
            <a:r>
              <a:rPr dirty="0"/>
              <a:t> </a:t>
            </a:r>
            <a:r>
              <a:rPr dirty="0" err="1"/>
              <a:t>гладкими</a:t>
            </a:r>
            <a:r>
              <a:rPr dirty="0"/>
              <a:t>, </a:t>
            </a:r>
            <a:r>
              <a:rPr dirty="0" err="1"/>
              <a:t>блестящими</a:t>
            </a:r>
            <a:r>
              <a:rPr dirty="0"/>
              <a:t>, </a:t>
            </a:r>
            <a:r>
              <a:rPr dirty="0" err="1"/>
              <a:t>эластичными</a:t>
            </a:r>
            <a:r>
              <a:rPr dirty="0"/>
              <a:t>. </a:t>
            </a:r>
            <a:r>
              <a:rPr dirty="0" err="1"/>
              <a:t>Протеины</a:t>
            </a:r>
            <a:r>
              <a:rPr dirty="0"/>
              <a:t> </a:t>
            </a:r>
            <a:r>
              <a:rPr dirty="0" err="1"/>
              <a:t>шелка</a:t>
            </a:r>
            <a:r>
              <a:rPr dirty="0"/>
              <a:t>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удерживать</a:t>
            </a:r>
            <a:r>
              <a:rPr dirty="0"/>
              <a:t> </a:t>
            </a:r>
            <a:r>
              <a:rPr dirty="0" err="1"/>
              <a:t>влагу</a:t>
            </a:r>
            <a:r>
              <a:rPr dirty="0"/>
              <a:t>, </a:t>
            </a:r>
            <a:r>
              <a:rPr dirty="0" err="1"/>
              <a:t>предотвращая</a:t>
            </a:r>
            <a:r>
              <a:rPr dirty="0"/>
              <a:t> </a:t>
            </a:r>
            <a:r>
              <a:rPr dirty="0" err="1"/>
              <a:t>сухость</a:t>
            </a:r>
            <a:r>
              <a:rPr dirty="0"/>
              <a:t> </a:t>
            </a:r>
            <a:r>
              <a:rPr dirty="0" err="1"/>
              <a:t>волос</a:t>
            </a:r>
            <a:r>
              <a:rPr dirty="0"/>
              <a:t> и </a:t>
            </a:r>
            <a:r>
              <a:rPr dirty="0" err="1"/>
              <a:t>тусклый</a:t>
            </a:r>
            <a:r>
              <a:rPr dirty="0"/>
              <a:t> </a:t>
            </a:r>
            <a:r>
              <a:rPr dirty="0" err="1"/>
              <a:t>цвет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защищают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УФ-</a:t>
            </a:r>
            <a:r>
              <a:rPr dirty="0" err="1"/>
              <a:t>излучения</a:t>
            </a:r>
            <a:r>
              <a:rPr dirty="0"/>
              <a:t> и </a:t>
            </a:r>
            <a:r>
              <a:rPr dirty="0" err="1"/>
              <a:t>агрессивного</a:t>
            </a:r>
            <a:r>
              <a:rPr dirty="0"/>
              <a:t> </a:t>
            </a:r>
            <a:r>
              <a:rPr dirty="0" err="1"/>
              <a:t>воздействия</a:t>
            </a:r>
            <a:r>
              <a:rPr dirty="0"/>
              <a:t> </a:t>
            </a:r>
            <a:r>
              <a:rPr dirty="0" err="1"/>
              <a:t>окружающей</a:t>
            </a:r>
            <a:r>
              <a:rPr dirty="0"/>
              <a:t> </a:t>
            </a:r>
            <a:r>
              <a:rPr dirty="0" err="1"/>
              <a:t>среды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Натуральные активные компоненты интенсивно питают и восстанавливают структуру волос, придавая естественный блеск и здоровое сияние каждой пряди.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828800" y="3975100"/>
            <a:ext cx="20726400" cy="3511550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657600" y="7486650"/>
            <a:ext cx="17068800" cy="4076700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2841" y="13009562"/>
            <a:ext cx="494504" cy="511167"/>
          </a:xfrm>
          <a:prstGeom prst="rect">
            <a:avLst/>
          </a:prstGeom>
          <a:ln w="12700">
            <a:miter lim="400000"/>
          </a:ln>
        </p:spPr>
        <p:txBody>
          <a:bodyPr wrap="none" lIns="71433" tIns="71433" rIns="71433" bIns="71433">
            <a:spAutoFit/>
          </a:bodyPr>
          <a:lstStyle>
            <a:lvl1pPr algn="ctr" defTabSz="9144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07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0737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/>
          <p:nvPr/>
        </p:nvSpPr>
        <p:spPr>
          <a:xfrm>
            <a:off x="12965110" y="5002150"/>
            <a:ext cx="10430660" cy="304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spcBef>
                <a:spcPts val="1800"/>
              </a:spcBef>
              <a:defRPr sz="12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ODA Naturals</a:t>
            </a:r>
          </a:p>
          <a:p>
            <a:pPr>
              <a:spcBef>
                <a:spcPts val="1800"/>
              </a:spcBef>
              <a:defRPr sz="6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природа твоей красоты</a:t>
            </a:r>
          </a:p>
        </p:txBody>
      </p:sp>
      <p:pic>
        <p:nvPicPr>
          <p:cNvPr id="22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0187" y="12001503"/>
            <a:ext cx="3569527" cy="623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5.jpeg"/>
          <p:cNvPicPr>
            <a:picLocks noChangeAspect="1"/>
          </p:cNvPicPr>
          <p:nvPr/>
        </p:nvPicPr>
        <p:blipFill>
          <a:blip r:embed="rId3"/>
          <a:srcRect r="23657"/>
          <a:stretch>
            <a:fillRect/>
          </a:stretch>
        </p:blipFill>
        <p:spPr>
          <a:xfrm>
            <a:off x="8746635" y="-3"/>
            <a:ext cx="15682040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460499" y="1173339"/>
            <a:ext cx="17754402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КЕРАТИН</a:t>
            </a:r>
          </a:p>
        </p:txBody>
      </p:sp>
      <p:sp>
        <p:nvSpPr>
          <p:cNvPr id="139" name="Shape 139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140" name="Shape 140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141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3398527" y="4270233"/>
            <a:ext cx="727246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Структурный компонент волос</a:t>
            </a:r>
          </a:p>
        </p:txBody>
      </p:sp>
      <p:sp>
        <p:nvSpPr>
          <p:cNvPr id="143" name="Shape 143"/>
          <p:cNvSpPr/>
          <p:nvPr/>
        </p:nvSpPr>
        <p:spPr>
          <a:xfrm>
            <a:off x="3381595" y="6454073"/>
            <a:ext cx="8289716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Восстанавливает микроповреждения по всей длине </a:t>
            </a:r>
          </a:p>
        </p:txBody>
      </p:sp>
      <p:sp>
        <p:nvSpPr>
          <p:cNvPr id="144" name="Shape 144"/>
          <p:cNvSpPr/>
          <p:nvPr/>
        </p:nvSpPr>
        <p:spPr>
          <a:xfrm>
            <a:off x="3398527" y="9089741"/>
            <a:ext cx="8757633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Обеспечивает прочность, эластичность и естественный блеск волос</a:t>
            </a:r>
          </a:p>
        </p:txBody>
      </p:sp>
      <p:pic>
        <p:nvPicPr>
          <p:cNvPr id="145" name="image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288" y="3958399"/>
            <a:ext cx="1379021" cy="114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577" y="6271859"/>
            <a:ext cx="1077650" cy="1197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1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045" y="9080782"/>
            <a:ext cx="1183109" cy="1212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460499" y="1189143"/>
            <a:ext cx="17754402" cy="444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Бальзам-кондиционер восстанавливающий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кератином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макадамией</a:t>
            </a:r>
          </a:p>
        </p:txBody>
      </p:sp>
      <p:sp>
        <p:nvSpPr>
          <p:cNvPr id="153" name="Shape 153"/>
          <p:cNvSpPr/>
          <p:nvPr/>
        </p:nvSpPr>
        <p:spPr>
          <a:xfrm>
            <a:off x="1518927" y="6162071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Для поврежденных волос</a:t>
            </a:r>
          </a:p>
        </p:txBody>
      </p:sp>
      <p:sp>
        <p:nvSpPr>
          <p:cNvPr id="154" name="Shape 154"/>
          <p:cNvSpPr/>
          <p:nvPr/>
        </p:nvSpPr>
        <p:spPr>
          <a:xfrm>
            <a:off x="1557027" y="8038951"/>
            <a:ext cx="10452887" cy="271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AE4949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Восстанавливает структуру волос</a:t>
            </a:r>
          </a:p>
          <a:p>
            <a:pPr marL="360947" indent="-360947">
              <a:spcBef>
                <a:spcPts val="1200"/>
              </a:spcBef>
              <a:buClr>
                <a:srgbClr val="AE4949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Возвращает блеск, эластичность и яркость</a:t>
            </a:r>
          </a:p>
          <a:p>
            <a:pPr marL="360947" indent="-360947">
              <a:spcBef>
                <a:spcPts val="1200"/>
              </a:spcBef>
              <a:buClr>
                <a:srgbClr val="AE4949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Предотвращает сухость и ломкость</a:t>
            </a:r>
          </a:p>
          <a:p>
            <a:pPr marL="360947" indent="-360947">
              <a:spcBef>
                <a:spcPts val="1200"/>
              </a:spcBef>
              <a:buClr>
                <a:srgbClr val="AE4949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Облегчает расчесывание и укладку</a:t>
            </a:r>
          </a:p>
        </p:txBody>
      </p:sp>
      <p:pic>
        <p:nvPicPr>
          <p:cNvPr id="155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20.jpeg"/>
          <p:cNvPicPr>
            <a:picLocks noChangeAspect="1"/>
          </p:cNvPicPr>
          <p:nvPr/>
        </p:nvPicPr>
        <p:blipFill>
          <a:blip r:embed="rId2"/>
          <a:srcRect l="11889" r="11889"/>
          <a:stretch>
            <a:fillRect/>
          </a:stretch>
        </p:blipFill>
        <p:spPr>
          <a:xfrm>
            <a:off x="8746636" y="-3"/>
            <a:ext cx="15682038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1460499" y="1173339"/>
            <a:ext cx="17754402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МАСЛО МАКАДАМИИ</a:t>
            </a:r>
          </a:p>
        </p:txBody>
      </p:sp>
      <p:sp>
        <p:nvSpPr>
          <p:cNvPr id="163" name="Shape 163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164" name="Shape 164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165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3398527" y="4270233"/>
            <a:ext cx="7272461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Легко впитывается, не оставляя жирного блеска</a:t>
            </a:r>
          </a:p>
        </p:txBody>
      </p:sp>
      <p:sp>
        <p:nvSpPr>
          <p:cNvPr id="167" name="Shape 167"/>
          <p:cNvSpPr/>
          <p:nvPr/>
        </p:nvSpPr>
        <p:spPr>
          <a:xfrm>
            <a:off x="3381595" y="6413432"/>
            <a:ext cx="8289716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Восстанавливает структуру волос</a:t>
            </a:r>
          </a:p>
        </p:txBody>
      </p:sp>
      <p:sp>
        <p:nvSpPr>
          <p:cNvPr id="168" name="Shape 168"/>
          <p:cNvSpPr/>
          <p:nvPr/>
        </p:nvSpPr>
        <p:spPr>
          <a:xfrm>
            <a:off x="3398527" y="8300011"/>
            <a:ext cx="8757633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Делает локоны мягкими и послушными</a:t>
            </a:r>
          </a:p>
        </p:txBody>
      </p:sp>
      <p:pic>
        <p:nvPicPr>
          <p:cNvPr id="169" name="image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90" y="8062135"/>
            <a:ext cx="1301420" cy="133389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3418847" y="10091146"/>
            <a:ext cx="875763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Возвращает волосам яркий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насыщенный цвет</a:t>
            </a:r>
          </a:p>
        </p:txBody>
      </p:sp>
      <p:pic>
        <p:nvPicPr>
          <p:cNvPr id="171" name="image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09" y="4273617"/>
            <a:ext cx="1301421" cy="106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611" y="6049783"/>
            <a:ext cx="1388617" cy="138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629" y="10019772"/>
            <a:ext cx="1340581" cy="1337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2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460499" y="1167067"/>
            <a:ext cx="17754402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Шампунь укрепляющий</a:t>
            </a:r>
            <a:r>
              <a:rPr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протеинами шелка</a:t>
            </a:r>
          </a:p>
        </p:txBody>
      </p:sp>
      <p:sp>
        <p:nvSpPr>
          <p:cNvPr id="177" name="Shape 177"/>
          <p:cNvSpPr/>
          <p:nvPr/>
        </p:nvSpPr>
        <p:spPr>
          <a:xfrm>
            <a:off x="21478873" y="12709711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178" name="Shape 178"/>
          <p:cNvSpPr/>
          <p:nvPr/>
        </p:nvSpPr>
        <p:spPr>
          <a:xfrm>
            <a:off x="1518927" y="4130071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Укрепление и свежесть</a:t>
            </a:r>
          </a:p>
        </p:txBody>
      </p:sp>
      <p:sp>
        <p:nvSpPr>
          <p:cNvPr id="179" name="Shape 179"/>
          <p:cNvSpPr/>
          <p:nvPr/>
        </p:nvSpPr>
        <p:spPr>
          <a:xfrm>
            <a:off x="1557027" y="6101779"/>
            <a:ext cx="10452887" cy="325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Деликатно и эффективно очищает волосы       и кожу головы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Предотвращает сухость и ломкость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Облегчает уход за волосами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Питает волосяные луковицы</a:t>
            </a:r>
          </a:p>
        </p:txBody>
      </p:sp>
      <p:pic>
        <p:nvPicPr>
          <p:cNvPr id="180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25.jpeg"/>
          <p:cNvPicPr>
            <a:picLocks noChangeAspect="1"/>
          </p:cNvPicPr>
          <p:nvPr/>
        </p:nvPicPr>
        <p:blipFill>
          <a:blip r:embed="rId3"/>
          <a:srcRect t="3240" r="2234" b="3240"/>
          <a:stretch>
            <a:fillRect/>
          </a:stretch>
        </p:blipFill>
        <p:spPr>
          <a:xfrm>
            <a:off x="14765036" y="-52675"/>
            <a:ext cx="9632570" cy="1382134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186" name="Shape 186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1460499" y="1173339"/>
            <a:ext cx="17754402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ПРОТЕИНЫ ШЕЛКА</a:t>
            </a:r>
          </a:p>
        </p:txBody>
      </p:sp>
      <p:sp>
        <p:nvSpPr>
          <p:cNvPr id="188" name="Shape 188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189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2907458" y="3809262"/>
            <a:ext cx="8927236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быстро впитываются и восстанавливают поврежденные участки волос</a:t>
            </a:r>
          </a:p>
        </p:txBody>
      </p:sp>
      <p:sp>
        <p:nvSpPr>
          <p:cNvPr id="191" name="Shape 191"/>
          <p:cNvSpPr/>
          <p:nvPr/>
        </p:nvSpPr>
        <p:spPr>
          <a:xfrm>
            <a:off x="2890528" y="6249541"/>
            <a:ext cx="9157683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укрепляют волосы по всей длине</a:t>
            </a:r>
          </a:p>
        </p:txBody>
      </p:sp>
      <p:sp>
        <p:nvSpPr>
          <p:cNvPr id="192" name="Shape 192"/>
          <p:cNvSpPr/>
          <p:nvPr/>
        </p:nvSpPr>
        <p:spPr>
          <a:xfrm>
            <a:off x="2890527" y="8423119"/>
            <a:ext cx="10392231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предотвращают сухость и тусклый цвет волос</a:t>
            </a:r>
          </a:p>
        </p:txBody>
      </p:sp>
      <p:sp>
        <p:nvSpPr>
          <p:cNvPr id="193" name="Shape 193"/>
          <p:cNvSpPr/>
          <p:nvPr/>
        </p:nvSpPr>
        <p:spPr>
          <a:xfrm>
            <a:off x="2890525" y="10596698"/>
            <a:ext cx="632181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защищают от УФ-излучения </a:t>
            </a:r>
          </a:p>
        </p:txBody>
      </p:sp>
      <p:pic>
        <p:nvPicPr>
          <p:cNvPr id="194" name="image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826" y="8278672"/>
            <a:ext cx="743010" cy="105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853" y="5969001"/>
            <a:ext cx="1068557" cy="137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2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602" y="3841470"/>
            <a:ext cx="801058" cy="105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2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013" y="10153818"/>
            <a:ext cx="964636" cy="1547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1460499" y="1189143"/>
            <a:ext cx="17754402" cy="444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Бальзам-кондиционер укрепляющий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протеинами шелка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маслом арганы</a:t>
            </a:r>
          </a:p>
        </p:txBody>
      </p:sp>
      <p:sp>
        <p:nvSpPr>
          <p:cNvPr id="203" name="Shape 203"/>
          <p:cNvSpPr/>
          <p:nvPr/>
        </p:nvSpPr>
        <p:spPr>
          <a:xfrm>
            <a:off x="1518927" y="6121432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для всех типов волос</a:t>
            </a:r>
          </a:p>
        </p:txBody>
      </p:sp>
      <p:sp>
        <p:nvSpPr>
          <p:cNvPr id="204" name="Shape 204"/>
          <p:cNvSpPr/>
          <p:nvPr/>
        </p:nvSpPr>
        <p:spPr>
          <a:xfrm>
            <a:off x="1557027" y="7910259"/>
            <a:ext cx="10452887" cy="271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Укрепляет волосы по всей длине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Возвращает блеск и эластичность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Предотвращает сухость и ломкость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Облегчает расчесывание и укладку</a:t>
            </a:r>
          </a:p>
        </p:txBody>
      </p:sp>
      <p:pic>
        <p:nvPicPr>
          <p:cNvPr id="205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31.jpeg"/>
          <p:cNvPicPr>
            <a:picLocks noChangeAspect="1"/>
          </p:cNvPicPr>
          <p:nvPr/>
        </p:nvPicPr>
        <p:blipFill>
          <a:blip r:embed="rId3"/>
          <a:srcRect l="26697" r="26697"/>
          <a:stretch>
            <a:fillRect/>
          </a:stretch>
        </p:blipFill>
        <p:spPr>
          <a:xfrm>
            <a:off x="14765036" y="-52675"/>
            <a:ext cx="9632569" cy="1382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12" name="Shape 212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1460499" y="1173339"/>
            <a:ext cx="17754402" cy="127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МАСЛО АРГАНЫ</a:t>
            </a:r>
          </a:p>
        </p:txBody>
      </p:sp>
      <p:sp>
        <p:nvSpPr>
          <p:cNvPr id="214" name="Shape 214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215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2907458" y="3809262"/>
            <a:ext cx="8927236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Содержит витамины А, Е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полиненасыщенные жирные кислоты омега-3</a:t>
            </a:r>
          </a:p>
        </p:txBody>
      </p:sp>
      <p:sp>
        <p:nvSpPr>
          <p:cNvPr id="217" name="Shape 217"/>
          <p:cNvSpPr/>
          <p:nvPr/>
        </p:nvSpPr>
        <p:spPr>
          <a:xfrm>
            <a:off x="2890528" y="6463007"/>
            <a:ext cx="9157683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Увеличивает плотность волос</a:t>
            </a:r>
          </a:p>
        </p:txBody>
      </p:sp>
      <p:sp>
        <p:nvSpPr>
          <p:cNvPr id="218" name="Shape 218"/>
          <p:cNvSpPr/>
          <p:nvPr/>
        </p:nvSpPr>
        <p:spPr>
          <a:xfrm>
            <a:off x="2890527" y="8423119"/>
            <a:ext cx="10392231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Предотвращает ломкость, истончение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появление секущихся кончиков</a:t>
            </a:r>
          </a:p>
        </p:txBody>
      </p:sp>
      <p:sp>
        <p:nvSpPr>
          <p:cNvPr id="219" name="Shape 219"/>
          <p:cNvSpPr/>
          <p:nvPr/>
        </p:nvSpPr>
        <p:spPr>
          <a:xfrm>
            <a:off x="2890525" y="10596698"/>
            <a:ext cx="6321819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Придает локонам здоровый блеск и эластичность</a:t>
            </a:r>
          </a:p>
        </p:txBody>
      </p:sp>
      <p:pic>
        <p:nvPicPr>
          <p:cNvPr id="220" name="image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055" y="4109646"/>
            <a:ext cx="1188153" cy="112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3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682" y="6154646"/>
            <a:ext cx="1175301" cy="127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3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482" y="10520184"/>
            <a:ext cx="1175301" cy="134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3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974" y="8379076"/>
            <a:ext cx="1014317" cy="1194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3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460500" y="1181492"/>
            <a:ext cx="13489448" cy="338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экстрактом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морских водорослей</a:t>
            </a:r>
          </a:p>
        </p:txBody>
      </p:sp>
      <p:sp>
        <p:nvSpPr>
          <p:cNvPr id="229" name="Shape 229"/>
          <p:cNvSpPr/>
          <p:nvPr/>
        </p:nvSpPr>
        <p:spPr>
          <a:xfrm>
            <a:off x="21478873" y="12709711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30" name="Shape 230"/>
          <p:cNvSpPr/>
          <p:nvPr/>
        </p:nvSpPr>
        <p:spPr>
          <a:xfrm>
            <a:off x="1518927" y="4919167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Питание и защита</a:t>
            </a:r>
          </a:p>
        </p:txBody>
      </p:sp>
      <p:sp>
        <p:nvSpPr>
          <p:cNvPr id="231" name="Shape 231"/>
          <p:cNvSpPr/>
          <p:nvPr/>
        </p:nvSpPr>
        <p:spPr>
          <a:xfrm>
            <a:off x="1557027" y="7307432"/>
            <a:ext cx="10452887" cy="378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Бережно очищает и смягчает кожу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Образует нежную пену, которая легко смывается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Защищает от потери влаги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Придает ощущение шелковистости                  и свежести</a:t>
            </a:r>
          </a:p>
        </p:txBody>
      </p:sp>
      <p:pic>
        <p:nvPicPr>
          <p:cNvPr id="232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37.jpeg"/>
          <p:cNvPicPr>
            <a:picLocks noChangeAspect="1"/>
          </p:cNvPicPr>
          <p:nvPr/>
        </p:nvPicPr>
        <p:blipFill>
          <a:blip r:embed="rId3"/>
          <a:srcRect r="49547"/>
          <a:stretch>
            <a:fillRect/>
          </a:stretch>
        </p:blipFill>
        <p:spPr>
          <a:xfrm>
            <a:off x="14034557" y="-3"/>
            <a:ext cx="10380139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38" name="Shape 238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1460499" y="1170831"/>
            <a:ext cx="17754402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ЭКСТРАКТ МОРСКИХ ВОДОРОСЛЕЙ</a:t>
            </a:r>
          </a:p>
        </p:txBody>
      </p:sp>
      <p:sp>
        <p:nvSpPr>
          <p:cNvPr id="240" name="Shape 240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241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3038479" y="4577391"/>
            <a:ext cx="1104198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Источник ценных природных веществ: аминокислот, витаминов, минералов, протеинов</a:t>
            </a:r>
          </a:p>
        </p:txBody>
      </p:sp>
      <p:sp>
        <p:nvSpPr>
          <p:cNvPr id="243" name="Shape 243"/>
          <p:cNvSpPr/>
          <p:nvPr/>
        </p:nvSpPr>
        <p:spPr>
          <a:xfrm>
            <a:off x="3021545" y="6889701"/>
            <a:ext cx="10562622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Повышает эластичность кожи,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способствуют её обновлению</a:t>
            </a:r>
          </a:p>
        </p:txBody>
      </p:sp>
      <p:sp>
        <p:nvSpPr>
          <p:cNvPr id="244" name="Shape 244"/>
          <p:cNvSpPr/>
          <p:nvPr/>
        </p:nvSpPr>
        <p:spPr>
          <a:xfrm>
            <a:off x="3021545" y="9202008"/>
            <a:ext cx="833568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Улучшает микроциркуляцию крови</a:t>
            </a:r>
          </a:p>
        </p:txBody>
      </p:sp>
      <p:sp>
        <p:nvSpPr>
          <p:cNvPr id="245" name="Shape 245"/>
          <p:cNvSpPr/>
          <p:nvPr/>
        </p:nvSpPr>
        <p:spPr>
          <a:xfrm>
            <a:off x="3021545" y="10980917"/>
            <a:ext cx="10562622" cy="66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Увлажняет, смягчает и питает кожу</a:t>
            </a:r>
          </a:p>
        </p:txBody>
      </p:sp>
      <p:pic>
        <p:nvPicPr>
          <p:cNvPr id="246" name="image3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079" y="9056416"/>
            <a:ext cx="952504" cy="952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3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540" y="10740987"/>
            <a:ext cx="983587" cy="80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4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279" y="6990305"/>
            <a:ext cx="1054104" cy="99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4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731" y="4647700"/>
            <a:ext cx="983584" cy="110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1460500" y="1192224"/>
            <a:ext cx="13489448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экстрактом манго</a:t>
            </a:r>
          </a:p>
        </p:txBody>
      </p:sp>
      <p:sp>
        <p:nvSpPr>
          <p:cNvPr id="255" name="Shape 255"/>
          <p:cNvSpPr/>
          <p:nvPr/>
        </p:nvSpPr>
        <p:spPr>
          <a:xfrm>
            <a:off x="21478873" y="12709711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56" name="Shape 256"/>
          <p:cNvSpPr/>
          <p:nvPr/>
        </p:nvSpPr>
        <p:spPr>
          <a:xfrm>
            <a:off x="1518927" y="3869299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Увлажнение и бодрость</a:t>
            </a:r>
          </a:p>
        </p:txBody>
      </p:sp>
      <p:sp>
        <p:nvSpPr>
          <p:cNvPr id="257" name="Shape 257"/>
          <p:cNvSpPr/>
          <p:nvPr/>
        </p:nvSpPr>
        <p:spPr>
          <a:xfrm>
            <a:off x="1557027" y="6905335"/>
            <a:ext cx="10452887" cy="3785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E95341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Бережно очищает и тонизирует кожу</a:t>
            </a:r>
          </a:p>
          <a:p>
            <a:pPr marL="360947" indent="-360947">
              <a:spcBef>
                <a:spcPts val="1200"/>
              </a:spcBef>
              <a:buClr>
                <a:srgbClr val="E95341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Образует нежную ароматную пену, которая легко смывается</a:t>
            </a:r>
          </a:p>
          <a:p>
            <a:pPr marL="360947" indent="-360947">
              <a:spcBef>
                <a:spcPts val="1200"/>
              </a:spcBef>
              <a:buClr>
                <a:srgbClr val="E95341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Защищает от потери влаги</a:t>
            </a:r>
          </a:p>
          <a:p>
            <a:pPr marL="360947" indent="-360947">
              <a:spcBef>
                <a:spcPts val="1200"/>
              </a:spcBef>
              <a:buClr>
                <a:srgbClr val="E95341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Придает ощущение шелковистости и свежести</a:t>
            </a:r>
          </a:p>
        </p:txBody>
      </p:sp>
      <p:pic>
        <p:nvPicPr>
          <p:cNvPr id="258" name="imag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90" y="12732639"/>
            <a:ext cx="1738685" cy="30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801"/>
            <a:ext cx="24708660" cy="13782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/>
          <p:nvPr/>
        </p:nvSpPr>
        <p:spPr>
          <a:xfrm>
            <a:off x="1460500" y="1734570"/>
            <a:ext cx="19305386" cy="338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3729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УТРО — ВРЕМЯ </a:t>
            </a:r>
          </a:p>
          <a:p>
            <a:pPr>
              <a:lnSpc>
                <a:spcPct val="90000"/>
              </a:lnSpc>
              <a:defRPr sz="8000" b="1">
                <a:solidFill>
                  <a:srgbClr val="3729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ПРОБУЖДЕНИЯ ПРИРОДНЫХ </a:t>
            </a:r>
          </a:p>
          <a:p>
            <a:pPr>
              <a:lnSpc>
                <a:spcPct val="90000"/>
              </a:lnSpc>
              <a:defRPr sz="8000" b="1">
                <a:solidFill>
                  <a:srgbClr val="3729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СИЛ И ЭНЕРГИИ</a:t>
            </a:r>
          </a:p>
        </p:txBody>
      </p:sp>
      <p:sp>
        <p:nvSpPr>
          <p:cNvPr id="26" name="Shape 26"/>
          <p:cNvSpPr/>
          <p:nvPr/>
        </p:nvSpPr>
        <p:spPr>
          <a:xfrm>
            <a:off x="1462088" y="5707591"/>
            <a:ext cx="18313718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3A28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Бережное</a:t>
            </a:r>
            <a:r>
              <a:rPr dirty="0"/>
              <a:t> </a:t>
            </a:r>
            <a:r>
              <a:rPr dirty="0" err="1"/>
              <a:t>очищение</a:t>
            </a:r>
            <a:r>
              <a:rPr dirty="0"/>
              <a:t>, </a:t>
            </a:r>
            <a:r>
              <a:rPr dirty="0" err="1"/>
              <a:t>деликатный</a:t>
            </a:r>
            <a:r>
              <a:rPr dirty="0"/>
              <a:t> </a:t>
            </a:r>
            <a:r>
              <a:rPr dirty="0" err="1"/>
              <a:t>уход</a:t>
            </a:r>
            <a:r>
              <a:rPr dirty="0"/>
              <a:t> и </a:t>
            </a:r>
            <a:r>
              <a:rPr dirty="0" err="1"/>
              <a:t>истинное</a:t>
            </a:r>
            <a:r>
              <a:rPr dirty="0"/>
              <a:t> </a:t>
            </a:r>
          </a:p>
          <a:p>
            <a:pPr>
              <a:defRPr sz="3600">
                <a:solidFill>
                  <a:srgbClr val="3A28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наслаждение</a:t>
            </a:r>
            <a:r>
              <a:rPr dirty="0"/>
              <a:t> </a:t>
            </a:r>
            <a:r>
              <a:rPr dirty="0" err="1"/>
              <a:t>объединились</a:t>
            </a:r>
            <a:r>
              <a:rPr dirty="0"/>
              <a:t> в </a:t>
            </a:r>
            <a:r>
              <a:rPr dirty="0" err="1"/>
              <a:t>каждой</a:t>
            </a:r>
            <a:r>
              <a:rPr dirty="0"/>
              <a:t> </a:t>
            </a:r>
            <a:r>
              <a:rPr dirty="0" err="1"/>
              <a:t>капле</a:t>
            </a:r>
            <a:r>
              <a:rPr dirty="0"/>
              <a:t> </a:t>
            </a:r>
            <a:r>
              <a:rPr dirty="0" err="1"/>
              <a:t>уникальной</a:t>
            </a:r>
            <a:r>
              <a:rPr dirty="0"/>
              <a:t> </a:t>
            </a:r>
          </a:p>
          <a:p>
            <a:pPr>
              <a:defRPr sz="3600">
                <a:solidFill>
                  <a:srgbClr val="3A28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формулы</a:t>
            </a:r>
            <a:r>
              <a:rPr dirty="0"/>
              <a:t> ODA </a:t>
            </a:r>
            <a:r>
              <a:rPr dirty="0">
                <a:solidFill>
                  <a:srgbClr val="37291E"/>
                </a:solidFill>
              </a:rPr>
              <a:t>NATURALS</a:t>
            </a:r>
            <a:r>
              <a:rPr dirty="0"/>
              <a:t>.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твой</a:t>
            </a:r>
            <a:r>
              <a:rPr dirty="0"/>
              <a:t>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начинался</a:t>
            </a:r>
            <a:r>
              <a:rPr dirty="0"/>
              <a:t> </a:t>
            </a:r>
            <a:r>
              <a:rPr dirty="0" err="1"/>
              <a:t>особенно</a:t>
            </a:r>
            <a:r>
              <a:rPr dirty="0"/>
              <a:t>.</a:t>
            </a:r>
          </a:p>
        </p:txBody>
      </p:sp>
      <p:sp>
        <p:nvSpPr>
          <p:cNvPr id="27" name="Shape 27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8" name="Shape 28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29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43.jpeg"/>
          <p:cNvPicPr>
            <a:picLocks noChangeAspect="1"/>
          </p:cNvPicPr>
          <p:nvPr/>
        </p:nvPicPr>
        <p:blipFill>
          <a:blip r:embed="rId3"/>
          <a:srcRect l="9970" r="45030"/>
          <a:stretch>
            <a:fillRect/>
          </a:stretch>
        </p:blipFill>
        <p:spPr>
          <a:xfrm>
            <a:off x="14876991" y="0"/>
            <a:ext cx="9526525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62" name="Shape 262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1460499" y="1177572"/>
            <a:ext cx="17754402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ЭКСТРАКТ МАНГО</a:t>
            </a:r>
          </a:p>
        </p:txBody>
      </p:sp>
      <p:sp>
        <p:nvSpPr>
          <p:cNvPr id="264" name="Shape 264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265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2958260" y="4483458"/>
            <a:ext cx="11041982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Богат витаминами С, В, Е, бета-каротином, антиоксидантами, органическими кислотами</a:t>
            </a:r>
          </a:p>
        </p:txBody>
      </p:sp>
      <p:sp>
        <p:nvSpPr>
          <p:cNvPr id="267" name="Shape 267"/>
          <p:cNvSpPr/>
          <p:nvPr/>
        </p:nvSpPr>
        <p:spPr>
          <a:xfrm>
            <a:off x="2941326" y="7329167"/>
            <a:ext cx="10562625" cy="66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Тонизирует и способствует обновлению кожи</a:t>
            </a:r>
          </a:p>
        </p:txBody>
      </p:sp>
      <p:sp>
        <p:nvSpPr>
          <p:cNvPr id="268" name="Shape 268"/>
          <p:cNvSpPr/>
          <p:nvPr/>
        </p:nvSpPr>
        <p:spPr>
          <a:xfrm>
            <a:off x="2941327" y="9641475"/>
            <a:ext cx="8335689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Замедляет процессы старения</a:t>
            </a:r>
          </a:p>
        </p:txBody>
      </p:sp>
      <p:pic>
        <p:nvPicPr>
          <p:cNvPr id="269" name="image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414" y="7124972"/>
            <a:ext cx="1054105" cy="99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833" y="9513258"/>
            <a:ext cx="841261" cy="917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4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464" y="4555490"/>
            <a:ext cx="1108005" cy="1050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4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1460500" y="1172782"/>
            <a:ext cx="13489448" cy="338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Крем для рук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экстрактами апельсина и корицы</a:t>
            </a:r>
          </a:p>
        </p:txBody>
      </p:sp>
      <p:sp>
        <p:nvSpPr>
          <p:cNvPr id="277" name="Shape 277"/>
          <p:cNvSpPr/>
          <p:nvPr/>
        </p:nvSpPr>
        <p:spPr>
          <a:xfrm>
            <a:off x="21478873" y="12709711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78" name="Shape 278"/>
          <p:cNvSpPr/>
          <p:nvPr/>
        </p:nvSpPr>
        <p:spPr>
          <a:xfrm>
            <a:off x="1518927" y="4914934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Восстановление и питание</a:t>
            </a:r>
          </a:p>
        </p:txBody>
      </p:sp>
      <p:sp>
        <p:nvSpPr>
          <p:cNvPr id="279" name="Shape 279"/>
          <p:cNvSpPr/>
          <p:nvPr/>
        </p:nvSpPr>
        <p:spPr>
          <a:xfrm>
            <a:off x="1557027" y="7150533"/>
            <a:ext cx="10452887" cy="3375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E69930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535353"/>
                </a:solidFill>
              </a:rPr>
              <a:t>Активно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питает</a:t>
            </a:r>
            <a:r>
              <a:rPr dirty="0">
                <a:solidFill>
                  <a:srgbClr val="535353"/>
                </a:solidFill>
              </a:rPr>
              <a:t> и </a:t>
            </a:r>
            <a:r>
              <a:rPr dirty="0" err="1">
                <a:solidFill>
                  <a:srgbClr val="535353"/>
                </a:solidFill>
              </a:rPr>
              <a:t>смягчает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кожу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рук</a:t>
            </a:r>
            <a:endParaRPr dirty="0">
              <a:solidFill>
                <a:srgbClr val="535353"/>
              </a:solidFill>
            </a:endParaRPr>
          </a:p>
          <a:p>
            <a:pPr marL="360947" indent="-360947">
              <a:spcBef>
                <a:spcPts val="1200"/>
              </a:spcBef>
              <a:buClr>
                <a:srgbClr val="E69930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535353"/>
                </a:solidFill>
              </a:rPr>
              <a:t>Предотвращает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сухость</a:t>
            </a:r>
            <a:r>
              <a:rPr dirty="0">
                <a:solidFill>
                  <a:srgbClr val="535353"/>
                </a:solidFill>
              </a:rPr>
              <a:t> и </a:t>
            </a:r>
            <a:r>
              <a:rPr dirty="0" err="1">
                <a:solidFill>
                  <a:srgbClr val="535353"/>
                </a:solidFill>
              </a:rPr>
              <a:t>шелушение</a:t>
            </a:r>
            <a:endParaRPr dirty="0">
              <a:solidFill>
                <a:srgbClr val="535353"/>
              </a:solidFill>
            </a:endParaRPr>
          </a:p>
          <a:p>
            <a:pPr marL="360947" indent="-360947">
              <a:spcBef>
                <a:spcPts val="1200"/>
              </a:spcBef>
              <a:buClr>
                <a:srgbClr val="E69930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535353"/>
                </a:solidFill>
              </a:rPr>
              <a:t>Придает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гладкость</a:t>
            </a:r>
            <a:r>
              <a:rPr dirty="0">
                <a:solidFill>
                  <a:srgbClr val="535353"/>
                </a:solidFill>
              </a:rPr>
              <a:t> и </a:t>
            </a:r>
            <a:r>
              <a:rPr dirty="0" err="1">
                <a:solidFill>
                  <a:srgbClr val="535353"/>
                </a:solidFill>
              </a:rPr>
              <a:t>эластичность</a:t>
            </a:r>
            <a:endParaRPr dirty="0">
              <a:solidFill>
                <a:srgbClr val="535353"/>
              </a:solidFill>
            </a:endParaRPr>
          </a:p>
          <a:p>
            <a:pPr marL="360947" indent="-360947">
              <a:spcBef>
                <a:spcPts val="1200"/>
              </a:spcBef>
              <a:buClr>
                <a:srgbClr val="E69930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535353"/>
                </a:solidFill>
              </a:rPr>
              <a:t>Легко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впитывается</a:t>
            </a:r>
            <a:r>
              <a:rPr dirty="0">
                <a:solidFill>
                  <a:srgbClr val="535353"/>
                </a:solidFill>
              </a:rPr>
              <a:t>, </a:t>
            </a:r>
            <a:r>
              <a:rPr dirty="0" err="1">
                <a:solidFill>
                  <a:srgbClr val="535353"/>
                </a:solidFill>
              </a:rPr>
              <a:t>не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оставляя</a:t>
            </a:r>
            <a:r>
              <a:rPr dirty="0">
                <a:solidFill>
                  <a:srgbClr val="535353"/>
                </a:solidFill>
              </a:rPr>
              <a:t> о</a:t>
            </a:r>
            <a:r>
              <a:rPr lang="ru-RU" dirty="0">
                <a:solidFill>
                  <a:srgbClr val="535353"/>
                </a:solidFill>
              </a:rPr>
              <a:t>щ</a:t>
            </a:r>
            <a:r>
              <a:rPr dirty="0" err="1">
                <a:solidFill>
                  <a:srgbClr val="535353"/>
                </a:solidFill>
              </a:rPr>
              <a:t>ущения</a:t>
            </a:r>
            <a:r>
              <a:rPr dirty="0">
                <a:solidFill>
                  <a:srgbClr val="535353"/>
                </a:solidFill>
              </a:rPr>
              <a:t> </a:t>
            </a:r>
            <a:r>
              <a:rPr dirty="0" err="1">
                <a:solidFill>
                  <a:srgbClr val="535353"/>
                </a:solidFill>
              </a:rPr>
              <a:t>липкости</a:t>
            </a:r>
            <a:endParaRPr dirty="0">
              <a:solidFill>
                <a:srgbClr val="535353"/>
              </a:solidFill>
            </a:endParaRPr>
          </a:p>
        </p:txBody>
      </p:sp>
      <p:pic>
        <p:nvPicPr>
          <p:cNvPr id="280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47.jpeg"/>
          <p:cNvPicPr>
            <a:picLocks noChangeAspect="1"/>
          </p:cNvPicPr>
          <p:nvPr/>
        </p:nvPicPr>
        <p:blipFill>
          <a:blip r:embed="rId3"/>
          <a:srcRect l="40194" r="12523"/>
          <a:stretch>
            <a:fillRect/>
          </a:stretch>
        </p:blipFill>
        <p:spPr>
          <a:xfrm>
            <a:off x="14693236" y="0"/>
            <a:ext cx="9715306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-24078" y="-688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287" name="Shape 287"/>
          <p:cNvSpPr/>
          <p:nvPr/>
        </p:nvSpPr>
        <p:spPr>
          <a:xfrm>
            <a:off x="1460499" y="1170831"/>
            <a:ext cx="17754402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МАСЛО ШИ</a:t>
            </a:r>
          </a:p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(КАРИТЕ)</a:t>
            </a:r>
          </a:p>
        </p:txBody>
      </p:sp>
      <p:sp>
        <p:nvSpPr>
          <p:cNvPr id="288" name="Shape 288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289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2958260" y="4716291"/>
            <a:ext cx="11041982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Активирует синтез коллагена  </a:t>
            </a:r>
          </a:p>
        </p:txBody>
      </p:sp>
      <p:sp>
        <p:nvSpPr>
          <p:cNvPr id="291" name="Shape 291"/>
          <p:cNvSpPr/>
          <p:nvPr/>
        </p:nvSpPr>
        <p:spPr>
          <a:xfrm>
            <a:off x="2941327" y="6353774"/>
            <a:ext cx="10562623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Глубоко увлажняет, устраняет шелушение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раздражение кожи</a:t>
            </a:r>
          </a:p>
        </p:txBody>
      </p:sp>
      <p:sp>
        <p:nvSpPr>
          <p:cNvPr id="292" name="Shape 292"/>
          <p:cNvSpPr/>
          <p:nvPr/>
        </p:nvSpPr>
        <p:spPr>
          <a:xfrm>
            <a:off x="2941327" y="8524657"/>
            <a:ext cx="8335689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Способствует заживлению микроповреждений</a:t>
            </a:r>
          </a:p>
        </p:txBody>
      </p:sp>
      <p:sp>
        <p:nvSpPr>
          <p:cNvPr id="293" name="Shape 293"/>
          <p:cNvSpPr/>
          <p:nvPr/>
        </p:nvSpPr>
        <p:spPr>
          <a:xfrm>
            <a:off x="2941327" y="10695543"/>
            <a:ext cx="8335689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Восстанавливает поврежденную ногтевую пластину</a:t>
            </a:r>
          </a:p>
        </p:txBody>
      </p:sp>
      <p:pic>
        <p:nvPicPr>
          <p:cNvPr id="294" name="image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761" y="4764628"/>
            <a:ext cx="975141" cy="56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4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104" y="6343648"/>
            <a:ext cx="752457" cy="105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279" y="8670338"/>
            <a:ext cx="1054104" cy="903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5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182" y="10771968"/>
            <a:ext cx="1034299" cy="1041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52.jpeg"/>
          <p:cNvPicPr>
            <a:picLocks noChangeAspect="1"/>
          </p:cNvPicPr>
          <p:nvPr/>
        </p:nvPicPr>
        <p:blipFill>
          <a:blip r:embed="rId3"/>
          <a:srcRect t="3526"/>
          <a:stretch>
            <a:fillRect/>
          </a:stretch>
        </p:blipFill>
        <p:spPr>
          <a:xfrm>
            <a:off x="14919563" y="-4"/>
            <a:ext cx="9478266" cy="1371600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24079" y="-6881"/>
            <a:ext cx="14988518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304" name="Shape 304"/>
          <p:cNvSpPr/>
          <p:nvPr/>
        </p:nvSpPr>
        <p:spPr>
          <a:xfrm>
            <a:off x="1460499" y="1170831"/>
            <a:ext cx="17754402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ЭКСТРАКТ </a:t>
            </a:r>
          </a:p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АПЕЛЬСИНА</a:t>
            </a:r>
          </a:p>
        </p:txBody>
      </p:sp>
      <p:sp>
        <p:nvSpPr>
          <p:cNvPr id="305" name="Shape 305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306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2958260" y="4481905"/>
            <a:ext cx="10884356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Богат</a:t>
            </a:r>
            <a:r>
              <a:rPr dirty="0"/>
              <a:t> </a:t>
            </a:r>
            <a:r>
              <a:rPr dirty="0" err="1"/>
              <a:t>витаминами</a:t>
            </a:r>
            <a:r>
              <a:rPr dirty="0"/>
              <a:t> С и B2, </a:t>
            </a:r>
            <a:r>
              <a:rPr dirty="0" err="1"/>
              <a:t>минералами</a:t>
            </a:r>
            <a:r>
              <a:rPr dirty="0"/>
              <a:t>, </a:t>
            </a:r>
            <a:r>
              <a:rPr dirty="0" err="1"/>
              <a:t>токоферолами</a:t>
            </a:r>
            <a:r>
              <a:rPr dirty="0"/>
              <a:t>, </a:t>
            </a:r>
            <a:r>
              <a:rPr dirty="0" err="1"/>
              <a:t>органическими</a:t>
            </a:r>
            <a:r>
              <a:rPr dirty="0"/>
              <a:t> </a:t>
            </a:r>
            <a:r>
              <a:rPr dirty="0" err="1"/>
              <a:t>кислотами</a:t>
            </a:r>
            <a:endParaRPr dirty="0"/>
          </a:p>
        </p:txBody>
      </p:sp>
      <p:sp>
        <p:nvSpPr>
          <p:cNvPr id="308" name="Shape 308"/>
          <p:cNvSpPr/>
          <p:nvPr/>
        </p:nvSpPr>
        <p:spPr>
          <a:xfrm>
            <a:off x="2941327" y="6792490"/>
            <a:ext cx="10562623" cy="69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обновлению</a:t>
            </a:r>
            <a:r>
              <a:rPr dirty="0"/>
              <a:t> </a:t>
            </a:r>
            <a:r>
              <a:rPr dirty="0" err="1"/>
              <a:t>клеток</a:t>
            </a:r>
            <a:r>
              <a:rPr dirty="0"/>
              <a:t> </a:t>
            </a:r>
            <a:r>
              <a:rPr dirty="0" err="1"/>
              <a:t>кожи</a:t>
            </a:r>
            <a:endParaRPr dirty="0"/>
          </a:p>
        </p:txBody>
      </p:sp>
      <p:sp>
        <p:nvSpPr>
          <p:cNvPr id="309" name="Shape 309"/>
          <p:cNvSpPr/>
          <p:nvPr/>
        </p:nvSpPr>
        <p:spPr>
          <a:xfrm>
            <a:off x="2941327" y="8569673"/>
            <a:ext cx="8830659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Уменьшает</a:t>
            </a:r>
            <a:r>
              <a:rPr dirty="0"/>
              <a:t> </a:t>
            </a:r>
            <a:r>
              <a:rPr dirty="0" err="1"/>
              <a:t>пигментацию</a:t>
            </a:r>
            <a:r>
              <a:rPr dirty="0"/>
              <a:t>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предотвращает</a:t>
            </a:r>
            <a:r>
              <a:rPr dirty="0"/>
              <a:t> </a:t>
            </a:r>
            <a:r>
              <a:rPr dirty="0" err="1"/>
              <a:t>раннее</a:t>
            </a:r>
            <a:r>
              <a:rPr dirty="0"/>
              <a:t> </a:t>
            </a:r>
            <a:r>
              <a:rPr dirty="0" err="1"/>
              <a:t>старение</a:t>
            </a:r>
            <a:r>
              <a:rPr dirty="0"/>
              <a:t> </a:t>
            </a:r>
            <a:r>
              <a:rPr dirty="0" err="1"/>
              <a:t>кожи</a:t>
            </a:r>
            <a:endParaRPr dirty="0"/>
          </a:p>
        </p:txBody>
      </p:sp>
      <p:sp>
        <p:nvSpPr>
          <p:cNvPr id="310" name="Shape 310"/>
          <p:cNvSpPr/>
          <p:nvPr/>
        </p:nvSpPr>
        <p:spPr>
          <a:xfrm>
            <a:off x="2941327" y="10880256"/>
            <a:ext cx="8335689" cy="69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перепадов</a:t>
            </a:r>
            <a:r>
              <a:rPr dirty="0"/>
              <a:t> </a:t>
            </a:r>
            <a:r>
              <a:rPr dirty="0" err="1"/>
              <a:t>температур</a:t>
            </a:r>
            <a:endParaRPr dirty="0"/>
          </a:p>
        </p:txBody>
      </p:sp>
      <p:pic>
        <p:nvPicPr>
          <p:cNvPr id="311" name="image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64" y="4553937"/>
            <a:ext cx="1108005" cy="1050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414" y="6588296"/>
            <a:ext cx="1054105" cy="99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414" y="8715353"/>
            <a:ext cx="1054105" cy="903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5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8171" y="10684112"/>
            <a:ext cx="720588" cy="1053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54.jpeg"/>
          <p:cNvPicPr>
            <a:picLocks noChangeAspect="1"/>
          </p:cNvPicPr>
          <p:nvPr/>
        </p:nvPicPr>
        <p:blipFill>
          <a:blip r:embed="rId3"/>
          <a:srcRect l="41078" r="15648" b="7573"/>
          <a:stretch>
            <a:fillRect/>
          </a:stretch>
        </p:blipFill>
        <p:spPr>
          <a:xfrm flipH="1">
            <a:off x="14786967" y="-1"/>
            <a:ext cx="9632755" cy="13716004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320" name="Shape 320"/>
          <p:cNvSpPr/>
          <p:nvPr/>
        </p:nvSpPr>
        <p:spPr>
          <a:xfrm>
            <a:off x="-172876" y="-180301"/>
            <a:ext cx="14988515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  <p:sp>
        <p:nvSpPr>
          <p:cNvPr id="321" name="Shape 321"/>
          <p:cNvSpPr/>
          <p:nvPr/>
        </p:nvSpPr>
        <p:spPr>
          <a:xfrm>
            <a:off x="1460499" y="1170831"/>
            <a:ext cx="17754402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ЭКСТРАКТ</a:t>
            </a:r>
          </a:p>
          <a:p>
            <a:pPr>
              <a:lnSpc>
                <a:spcPct val="90000"/>
              </a:lnSpc>
              <a:defRPr sz="8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КОРИЦЫ</a:t>
            </a:r>
          </a:p>
        </p:txBody>
      </p:sp>
      <p:sp>
        <p:nvSpPr>
          <p:cNvPr id="322" name="Shape 322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323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2941326" y="5201870"/>
            <a:ext cx="10884360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витамины</a:t>
            </a:r>
            <a:r>
              <a:rPr dirty="0"/>
              <a:t> С и Е, РР, </a:t>
            </a:r>
            <a:r>
              <a:rPr dirty="0" err="1"/>
              <a:t>минералы</a:t>
            </a:r>
            <a:r>
              <a:rPr dirty="0"/>
              <a:t>, </a:t>
            </a:r>
            <a:r>
              <a:rPr dirty="0" err="1"/>
              <a:t>эфирное</a:t>
            </a:r>
            <a:r>
              <a:rPr dirty="0"/>
              <a:t> </a:t>
            </a:r>
            <a:r>
              <a:rPr dirty="0" err="1"/>
              <a:t>масло</a:t>
            </a:r>
            <a:r>
              <a:rPr dirty="0"/>
              <a:t> </a:t>
            </a:r>
          </a:p>
        </p:txBody>
      </p:sp>
      <p:sp>
        <p:nvSpPr>
          <p:cNvPr id="325" name="Shape 325"/>
          <p:cNvSpPr/>
          <p:nvPr/>
        </p:nvSpPr>
        <p:spPr>
          <a:xfrm>
            <a:off x="2937092" y="7512453"/>
            <a:ext cx="10562626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сильным</a:t>
            </a:r>
            <a:r>
              <a:rPr dirty="0"/>
              <a:t>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антиоксидантным</a:t>
            </a:r>
            <a:r>
              <a:rPr dirty="0"/>
              <a:t> </a:t>
            </a:r>
            <a:r>
              <a:rPr dirty="0" err="1"/>
              <a:t>действием</a:t>
            </a:r>
            <a:endParaRPr dirty="0"/>
          </a:p>
        </p:txBody>
      </p:sp>
      <p:sp>
        <p:nvSpPr>
          <p:cNvPr id="326" name="Shape 326"/>
          <p:cNvSpPr/>
          <p:nvPr/>
        </p:nvSpPr>
        <p:spPr>
          <a:xfrm>
            <a:off x="2937094" y="9823036"/>
            <a:ext cx="9600264" cy="12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Стимулирует</a:t>
            </a:r>
            <a:r>
              <a:rPr dirty="0"/>
              <a:t> </a:t>
            </a:r>
            <a:r>
              <a:rPr dirty="0" err="1"/>
              <a:t>обновление</a:t>
            </a:r>
            <a:r>
              <a:rPr dirty="0"/>
              <a:t> </a:t>
            </a:r>
            <a:r>
              <a:rPr dirty="0" err="1"/>
              <a:t>клеток</a:t>
            </a:r>
            <a:r>
              <a:rPr dirty="0"/>
              <a:t>,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упругость</a:t>
            </a:r>
            <a:r>
              <a:rPr dirty="0"/>
              <a:t> и </a:t>
            </a:r>
            <a:r>
              <a:rPr dirty="0" err="1"/>
              <a:t>эластичность</a:t>
            </a:r>
            <a:r>
              <a:rPr dirty="0"/>
              <a:t> </a:t>
            </a:r>
            <a:r>
              <a:rPr dirty="0" err="1"/>
              <a:t>кожи</a:t>
            </a:r>
            <a:endParaRPr dirty="0"/>
          </a:p>
        </p:txBody>
      </p:sp>
      <p:pic>
        <p:nvPicPr>
          <p:cNvPr id="327" name="image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264" y="5201870"/>
            <a:ext cx="1108005" cy="1050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746" y="7653069"/>
            <a:ext cx="823041" cy="105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4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11" y="9923643"/>
            <a:ext cx="1054106" cy="993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334" name="Shape 334"/>
          <p:cNvSpPr/>
          <p:nvPr/>
        </p:nvSpPr>
        <p:spPr>
          <a:xfrm>
            <a:off x="-1" y="0"/>
            <a:ext cx="24432160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1460499" y="1173339"/>
            <a:ext cx="17754402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Цены и баллы</a:t>
            </a:r>
          </a:p>
        </p:txBody>
      </p:sp>
      <p:pic>
        <p:nvPicPr>
          <p:cNvPr id="336" name="image2.png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15521545" y="9334619"/>
            <a:ext cx="7275507" cy="256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5401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Крем для рук с экстрактами апельсина и корицы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3,2    </a:t>
            </a:r>
            <a:r>
              <a:t>КЦ </a:t>
            </a:r>
            <a:r>
              <a:rPr b="0"/>
              <a:t>5,3    </a:t>
            </a:r>
            <a:r>
              <a:t>РЦ</a:t>
            </a:r>
            <a:r>
              <a:rPr b="0"/>
              <a:t> 6,63</a:t>
            </a:r>
          </a:p>
        </p:txBody>
      </p:sp>
      <p:sp>
        <p:nvSpPr>
          <p:cNvPr id="338" name="Shape 338"/>
          <p:cNvSpPr/>
          <p:nvPr/>
        </p:nvSpPr>
        <p:spPr>
          <a:xfrm>
            <a:off x="15528213" y="2780151"/>
            <a:ext cx="8557216" cy="256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5471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питательный                  с экстрактом морских водорослей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6,9   </a:t>
            </a:r>
            <a:r>
              <a:t> РЦ </a:t>
            </a:r>
            <a:r>
              <a:rPr b="0"/>
              <a:t>8,63</a:t>
            </a:r>
          </a:p>
        </p:txBody>
      </p:sp>
      <p:sp>
        <p:nvSpPr>
          <p:cNvPr id="339" name="Shape 339"/>
          <p:cNvSpPr/>
          <p:nvPr/>
        </p:nvSpPr>
        <p:spPr>
          <a:xfrm>
            <a:off x="15528213" y="6046465"/>
            <a:ext cx="8557216" cy="256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5472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тонизирующий               с экстрактом манго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6,9   </a:t>
            </a:r>
            <a:r>
              <a:t> РЦ </a:t>
            </a:r>
            <a:r>
              <a:rPr b="0"/>
              <a:t>8,63</a:t>
            </a:r>
          </a:p>
        </p:txBody>
      </p:sp>
      <p:sp>
        <p:nvSpPr>
          <p:cNvPr id="340" name="Shape 340"/>
          <p:cNvSpPr/>
          <p:nvPr/>
        </p:nvSpPr>
        <p:spPr>
          <a:xfrm>
            <a:off x="1485061" y="2780151"/>
            <a:ext cx="9873227" cy="20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5501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Шампунь восстанавливающий с кератином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6,9   </a:t>
            </a:r>
            <a:r>
              <a:t> РЦ </a:t>
            </a:r>
            <a:r>
              <a:rPr b="0"/>
              <a:t>8,63</a:t>
            </a:r>
          </a:p>
        </p:txBody>
      </p:sp>
      <p:sp>
        <p:nvSpPr>
          <p:cNvPr id="341" name="Shape 341"/>
          <p:cNvSpPr/>
          <p:nvPr/>
        </p:nvSpPr>
        <p:spPr>
          <a:xfrm>
            <a:off x="1485061" y="5146997"/>
            <a:ext cx="10900293" cy="20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5502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Шампунь укрепляющий с протеинами шёлка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6,9   </a:t>
            </a:r>
            <a:r>
              <a:t> РЦ </a:t>
            </a:r>
            <a:r>
              <a:rPr b="0"/>
              <a:t>8,63</a:t>
            </a:r>
          </a:p>
        </p:txBody>
      </p:sp>
      <p:sp>
        <p:nvSpPr>
          <p:cNvPr id="342" name="Shape 342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343" name="Shape 343"/>
          <p:cNvSpPr/>
          <p:nvPr/>
        </p:nvSpPr>
        <p:spPr>
          <a:xfrm>
            <a:off x="1483029" y="7508686"/>
            <a:ext cx="13053492" cy="20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5551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Бальзам-кондиционер восстанавливающий с кератином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7,2   </a:t>
            </a:r>
            <a:r>
              <a:t> РЦ </a:t>
            </a:r>
            <a:r>
              <a:rPr b="0"/>
              <a:t>9,00</a:t>
            </a:r>
          </a:p>
        </p:txBody>
      </p:sp>
      <p:sp>
        <p:nvSpPr>
          <p:cNvPr id="344" name="Shape 344"/>
          <p:cNvSpPr/>
          <p:nvPr/>
        </p:nvSpPr>
        <p:spPr>
          <a:xfrm>
            <a:off x="1483029" y="9875532"/>
            <a:ext cx="13053492" cy="20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spcBef>
                <a:spcPts val="1200"/>
              </a:spcBef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5552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spcBef>
                <a:spcPts val="1200"/>
              </a:spcBef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Бальзам-кондиционер укрепляющий с протеинами шелка </a:t>
            </a:r>
          </a:p>
          <a:p>
            <a:pPr>
              <a:spcBef>
                <a:spcPts val="1200"/>
              </a:spcBef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ББ</a:t>
            </a:r>
            <a:r>
              <a:rPr b="0"/>
              <a:t> 3,7   </a:t>
            </a:r>
            <a:r>
              <a:t> КЦ </a:t>
            </a:r>
            <a:r>
              <a:rPr b="0"/>
              <a:t>7,2   </a:t>
            </a:r>
            <a:r>
              <a:t> РЦ </a:t>
            </a:r>
            <a:r>
              <a:rPr b="0"/>
              <a:t>9,00</a:t>
            </a:r>
          </a:p>
        </p:txBody>
      </p:sp>
      <p:sp>
        <p:nvSpPr>
          <p:cNvPr id="345" name="Shape 345"/>
          <p:cNvSpPr/>
          <p:nvPr/>
        </p:nvSpPr>
        <p:spPr>
          <a:xfrm>
            <a:off x="1348784" y="7340540"/>
            <a:ext cx="12868932" cy="2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15420384" y="9064598"/>
            <a:ext cx="7477826" cy="2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15420384" y="2539559"/>
            <a:ext cx="7477826" cy="2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1348784" y="2539559"/>
            <a:ext cx="12868932" cy="2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12965110" y="5002150"/>
            <a:ext cx="10430660" cy="304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spcBef>
                <a:spcPts val="1800"/>
              </a:spcBef>
              <a:defRPr sz="12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ODA Naturals</a:t>
            </a:r>
          </a:p>
          <a:p>
            <a:pPr>
              <a:spcBef>
                <a:spcPts val="1800"/>
              </a:spcBef>
              <a:defRPr sz="6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природа твоей красоты</a:t>
            </a:r>
          </a:p>
        </p:txBody>
      </p:sp>
      <p:pic>
        <p:nvPicPr>
          <p:cNvPr id="352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0187" y="12001503"/>
            <a:ext cx="3569527" cy="623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32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17882">
            <a:off x="17063986" y="5716877"/>
            <a:ext cx="7782030" cy="945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5.png" descr="52.png"/>
          <p:cNvPicPr>
            <a:picLocks noChangeAspect="1"/>
          </p:cNvPicPr>
          <p:nvPr/>
        </p:nvPicPr>
        <p:blipFill>
          <a:blip r:embed="rId3"/>
          <a:srcRect t="15594" r="25532" b="17894"/>
          <a:stretch>
            <a:fillRect/>
          </a:stretch>
        </p:blipFill>
        <p:spPr>
          <a:xfrm>
            <a:off x="7047441" y="-2"/>
            <a:ext cx="17597638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1398586" y="1316854"/>
            <a:ext cx="11994844" cy="24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>
              <a:defRPr sz="8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Обновленная линейка </a:t>
            </a:r>
          </a:p>
          <a:p>
            <a:pPr>
              <a:defRPr sz="8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ОДА NATURALS</a:t>
            </a:r>
          </a:p>
        </p:txBody>
      </p:sp>
      <p:sp>
        <p:nvSpPr>
          <p:cNvPr id="35" name="Shape 35"/>
          <p:cNvSpPr/>
          <p:nvPr/>
        </p:nvSpPr>
        <p:spPr>
          <a:xfrm>
            <a:off x="1424780" y="4115856"/>
            <a:ext cx="12317415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Шампуни</a:t>
            </a:r>
          </a:p>
        </p:txBody>
      </p:sp>
      <p:sp>
        <p:nvSpPr>
          <p:cNvPr id="36" name="Shape 36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37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1424781" y="11233146"/>
            <a:ext cx="9088041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Питательный с экстрактами апельсина и корицы</a:t>
            </a:r>
          </a:p>
        </p:txBody>
      </p:sp>
      <p:sp>
        <p:nvSpPr>
          <p:cNvPr id="39" name="Shape 39"/>
          <p:cNvSpPr/>
          <p:nvPr/>
        </p:nvSpPr>
        <p:spPr>
          <a:xfrm>
            <a:off x="1424780" y="8422216"/>
            <a:ext cx="12317415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</a:t>
            </a:r>
            <a:r>
              <a:rPr>
                <a:solidFill>
                  <a:srgbClr val="535353"/>
                </a:solidFill>
              </a:rPr>
              <a:t>и</a:t>
            </a:r>
            <a:r>
              <a:t> для душа</a:t>
            </a:r>
          </a:p>
        </p:txBody>
      </p:sp>
      <p:sp>
        <p:nvSpPr>
          <p:cNvPr id="40" name="Shape 40"/>
          <p:cNvSpPr/>
          <p:nvPr/>
        </p:nvSpPr>
        <p:spPr>
          <a:xfrm>
            <a:off x="1424780" y="10547346"/>
            <a:ext cx="12317415" cy="66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Крем для рук</a:t>
            </a:r>
          </a:p>
        </p:txBody>
      </p:sp>
      <p:sp>
        <p:nvSpPr>
          <p:cNvPr id="41" name="Shape 41"/>
          <p:cNvSpPr/>
          <p:nvPr/>
        </p:nvSpPr>
        <p:spPr>
          <a:xfrm>
            <a:off x="1424780" y="4827056"/>
            <a:ext cx="1231741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Восстанавливающий с кератином </a:t>
            </a:r>
          </a:p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Укрепляющий с протеинами шелка </a:t>
            </a:r>
          </a:p>
        </p:txBody>
      </p:sp>
      <p:sp>
        <p:nvSpPr>
          <p:cNvPr id="42" name="Shape 42"/>
          <p:cNvSpPr/>
          <p:nvPr/>
        </p:nvSpPr>
        <p:spPr>
          <a:xfrm>
            <a:off x="1424780" y="9120716"/>
            <a:ext cx="12317415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</a:rPr>
              <a:t>Питательный</a:t>
            </a:r>
            <a:r>
              <a:rPr>
                <a:solidFill>
                  <a:srgbClr val="545454"/>
                </a:solidFill>
              </a:rPr>
              <a:t> с экстрактом морских водорослей</a:t>
            </a:r>
          </a:p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Тонизирующий с экстрактом манго</a:t>
            </a:r>
          </a:p>
        </p:txBody>
      </p:sp>
      <p:sp>
        <p:nvSpPr>
          <p:cNvPr id="43" name="Shape 43"/>
          <p:cNvSpPr/>
          <p:nvPr/>
        </p:nvSpPr>
        <p:spPr>
          <a:xfrm>
            <a:off x="1424780" y="6302373"/>
            <a:ext cx="12317415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Бальзамы-кондиционер</a:t>
            </a:r>
            <a:r>
              <a:rPr>
                <a:solidFill>
                  <a:srgbClr val="535353"/>
                </a:solidFill>
              </a:rPr>
              <a:t>ы</a:t>
            </a:r>
          </a:p>
        </p:txBody>
      </p:sp>
      <p:sp>
        <p:nvSpPr>
          <p:cNvPr id="44" name="Shape 44"/>
          <p:cNvSpPr/>
          <p:nvPr/>
        </p:nvSpPr>
        <p:spPr>
          <a:xfrm>
            <a:off x="1424780" y="7013571"/>
            <a:ext cx="12317415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Восстанавливающий с кератином и макадамией</a:t>
            </a:r>
          </a:p>
          <a:p>
            <a:pPr marL="360947" indent="-360947">
              <a:buClr>
                <a:srgbClr val="1B9257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Укрепляющий с протеинами шелка и маслом арганы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-24080" y="-6881"/>
            <a:ext cx="24432160" cy="13729762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 algn="ctr">
              <a:defRPr>
                <a:solidFill>
                  <a:srgbClr val="60352C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47" name="image6.jpeg"/>
          <p:cNvPicPr>
            <a:picLocks noChangeAspect="1"/>
          </p:cNvPicPr>
          <p:nvPr/>
        </p:nvPicPr>
        <p:blipFill>
          <a:blip r:embed="rId2"/>
          <a:srcRect l="27749" t="406" r="20212" b="21502"/>
          <a:stretch>
            <a:fillRect/>
          </a:stretch>
        </p:blipFill>
        <p:spPr>
          <a:xfrm>
            <a:off x="10400091" y="6151131"/>
            <a:ext cx="3583932" cy="3584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8"/>
                  <a:pt x="16796" y="3017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" name="image7.jpeg"/>
          <p:cNvPicPr>
            <a:picLocks noChangeAspect="1"/>
          </p:cNvPicPr>
          <p:nvPr/>
        </p:nvPicPr>
        <p:blipFill>
          <a:blip r:embed="rId3"/>
          <a:srcRect l="37675" t="6028" r="26440" b="40137"/>
          <a:stretch>
            <a:fillRect/>
          </a:stretch>
        </p:blipFill>
        <p:spPr>
          <a:xfrm>
            <a:off x="3818470" y="6151130"/>
            <a:ext cx="3583932" cy="3584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8"/>
                  <a:pt x="16796" y="3017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" name="image8.jpeg"/>
          <p:cNvPicPr>
            <a:picLocks noChangeAspect="1"/>
          </p:cNvPicPr>
          <p:nvPr/>
        </p:nvPicPr>
        <p:blipFill>
          <a:blip r:embed="rId4"/>
          <a:srcRect l="22952" t="3893" r="13960" b="1460"/>
          <a:stretch>
            <a:fillRect/>
          </a:stretch>
        </p:blipFill>
        <p:spPr>
          <a:xfrm>
            <a:off x="16982055" y="6151131"/>
            <a:ext cx="3583932" cy="3584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8"/>
                  <a:pt x="16796" y="3017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1940">
            <a:off x="-4127816" y="8527808"/>
            <a:ext cx="7782029" cy="94574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1460500" y="1178276"/>
            <a:ext cx="19305386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ЕЖЕДНЕВНАЯ ЗАЩИТА </a:t>
            </a:r>
          </a:p>
          <a:p>
            <a:pPr>
              <a:lnSpc>
                <a:spcPct val="90000"/>
              </a:lnSpc>
              <a:defRPr sz="8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БЕРЕЖНЫЙ УХОД</a:t>
            </a:r>
          </a:p>
        </p:txBody>
      </p:sp>
      <p:sp>
        <p:nvSpPr>
          <p:cNvPr id="52" name="Shape 52"/>
          <p:cNvSpPr/>
          <p:nvPr/>
        </p:nvSpPr>
        <p:spPr>
          <a:xfrm>
            <a:off x="1462088" y="3971923"/>
            <a:ext cx="18313718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ODA Naturals</a:t>
            </a:r>
            <a:r>
              <a:rPr b="0"/>
              <a:t> — современная линия косметических средств, в основе которых компоненты природного происхождения и биоактивный комплекс METAMYKS, повышающий эффективность продуктов.</a:t>
            </a:r>
          </a:p>
        </p:txBody>
      </p:sp>
      <p:sp>
        <p:nvSpPr>
          <p:cNvPr id="53" name="Shape 53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54" name="Shape 54"/>
          <p:cNvSpPr/>
          <p:nvPr/>
        </p:nvSpPr>
        <p:spPr>
          <a:xfrm>
            <a:off x="2822792" y="10008658"/>
            <a:ext cx="557483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уникальный комплекс METAMYKS</a:t>
            </a:r>
          </a:p>
        </p:txBody>
      </p:sp>
      <p:sp>
        <p:nvSpPr>
          <p:cNvPr id="55" name="Shape 55"/>
          <p:cNvSpPr/>
          <p:nvPr/>
        </p:nvSpPr>
        <p:spPr>
          <a:xfrm>
            <a:off x="9746443" y="10008658"/>
            <a:ext cx="4891114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ежедневный бережный уход</a:t>
            </a:r>
          </a:p>
        </p:txBody>
      </p:sp>
      <p:sp>
        <p:nvSpPr>
          <p:cNvPr id="56" name="Shape 56"/>
          <p:cNvSpPr/>
          <p:nvPr/>
        </p:nvSpPr>
        <p:spPr>
          <a:xfrm>
            <a:off x="15986379" y="10008658"/>
            <a:ext cx="5574830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algn="ctr"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идеально для чувствительной кожи</a:t>
            </a:r>
          </a:p>
        </p:txBody>
      </p:sp>
      <p:pic>
        <p:nvPicPr>
          <p:cNvPr id="57" name="image2.png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276644">
            <a:off x="18611374" y="-3832312"/>
            <a:ext cx="6871653" cy="10983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1460500" y="1178276"/>
            <a:ext cx="19305386" cy="233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УНИКАЛЬНЫЙ КОМПОНЕНТ — </a:t>
            </a:r>
            <a:r>
              <a:rPr>
                <a:solidFill>
                  <a:srgbClr val="1B9257"/>
                </a:solidFill>
              </a:rPr>
              <a:t>METAMYKS</a:t>
            </a:r>
          </a:p>
        </p:txBody>
      </p:sp>
      <p:sp>
        <p:nvSpPr>
          <p:cNvPr id="61" name="Shape 61"/>
          <p:cNvSpPr/>
          <p:nvPr/>
        </p:nvSpPr>
        <p:spPr>
          <a:xfrm>
            <a:off x="1462085" y="4473892"/>
            <a:ext cx="15021249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METAMYKS</a:t>
            </a:r>
            <a:r>
              <a:rPr b="0"/>
              <a:t> — биоактивный комплекс на основе грибного мицелия.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Сила витаминов, антиоксидантов, ферментов и аминокислот </a:t>
            </a:r>
          </a:p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защиты кожи и волос от ежедневного стресса.</a:t>
            </a:r>
          </a:p>
        </p:txBody>
      </p:sp>
      <p:sp>
        <p:nvSpPr>
          <p:cNvPr id="62" name="Shape 62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63" name="Shape 63"/>
          <p:cNvSpPr/>
          <p:nvPr/>
        </p:nvSpPr>
        <p:spPr>
          <a:xfrm>
            <a:off x="1501995" y="6976888"/>
            <a:ext cx="10017181" cy="2572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lnSpc>
                <a:spcPct val="120000"/>
              </a:lnSpc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улучшает питание клеток;</a:t>
            </a:r>
          </a:p>
          <a:p>
            <a:pPr marL="360947" indent="-360947">
              <a:lnSpc>
                <a:spcPct val="120000"/>
              </a:lnSpc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ускоряет их обновление;</a:t>
            </a:r>
          </a:p>
          <a:p>
            <a:pPr marL="360947" indent="-360947">
              <a:lnSpc>
                <a:spcPct val="120000"/>
              </a:lnSpc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предотвращает сухость и шелушение;</a:t>
            </a:r>
          </a:p>
          <a:p>
            <a:pPr marL="360947" indent="-360947">
              <a:lnSpc>
                <a:spcPct val="120000"/>
              </a:lnSpc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повышает защитные свойства кожи.</a:t>
            </a:r>
          </a:p>
        </p:txBody>
      </p:sp>
      <p:pic>
        <p:nvPicPr>
          <p:cNvPr id="64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10.png"/>
          <p:cNvPicPr>
            <a:picLocks noChangeAspect="1"/>
          </p:cNvPicPr>
          <p:nvPr/>
        </p:nvPicPr>
        <p:blipFill>
          <a:blip r:embed="rId4"/>
          <a:srcRect l="25300" r="26746"/>
          <a:stretch>
            <a:fillRect/>
          </a:stretch>
        </p:blipFill>
        <p:spPr>
          <a:xfrm>
            <a:off x="16833915" y="3776984"/>
            <a:ext cx="6871149" cy="847633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4489839" y="11130357"/>
            <a:ext cx="4966906" cy="6"/>
          </a:xfrm>
          <a:prstGeom prst="line">
            <a:avLst/>
          </a:prstGeom>
          <a:ln w="38100">
            <a:solidFill>
              <a:srgbClr val="199365"/>
            </a:solidFill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9" name="Group 69"/>
          <p:cNvGrpSpPr/>
          <p:nvPr/>
        </p:nvGrpSpPr>
        <p:grpSpPr>
          <a:xfrm>
            <a:off x="19532859" y="9670780"/>
            <a:ext cx="2919161" cy="2919161"/>
            <a:chOff x="0" y="0"/>
            <a:chExt cx="2919159" cy="2919159"/>
          </a:xfrm>
        </p:grpSpPr>
        <p:sp>
          <p:nvSpPr>
            <p:cNvPr id="67" name="Shape 67"/>
            <p:cNvSpPr/>
            <p:nvPr/>
          </p:nvSpPr>
          <p:spPr>
            <a:xfrm>
              <a:off x="-1" y="-1"/>
              <a:ext cx="2919161" cy="2919161"/>
            </a:xfrm>
            <a:prstGeom prst="ellipse">
              <a:avLst/>
            </a:prstGeom>
            <a:noFill/>
            <a:ln w="38100" cap="flat">
              <a:solidFill>
                <a:srgbClr val="199365"/>
              </a:solidFill>
              <a:prstDash val="solid"/>
              <a:round/>
            </a:ln>
            <a:effectLst/>
          </p:spPr>
          <p:txBody>
            <a:bodyPr wrap="square" lIns="71433" tIns="71433" rIns="71433" bIns="71433" numCol="1" anchor="ctr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427500" y="1007140"/>
              <a:ext cx="2064155" cy="904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3" tIns="71433" rIns="71433" bIns="71433" numCol="1" anchor="ctr">
              <a:spAutoFit/>
            </a:bodyPr>
            <a:lstStyle>
              <a:lvl1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70" name="Shape 70"/>
          <p:cNvSpPr/>
          <p:nvPr/>
        </p:nvSpPr>
        <p:spPr>
          <a:xfrm>
            <a:off x="14399153" y="10512166"/>
            <a:ext cx="4380105" cy="56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грибной мицелий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1940">
            <a:off x="-4127816" y="8527808"/>
            <a:ext cx="7782029" cy="945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11.jpeg"/>
          <p:cNvPicPr>
            <a:picLocks noChangeAspect="1"/>
          </p:cNvPicPr>
          <p:nvPr/>
        </p:nvPicPr>
        <p:blipFill>
          <a:blip r:embed="rId4"/>
          <a:srcRect l="19922" r="35662"/>
          <a:stretch>
            <a:fillRect/>
          </a:stretch>
        </p:blipFill>
        <p:spPr>
          <a:xfrm>
            <a:off x="15234516" y="-3"/>
            <a:ext cx="9173821" cy="1371600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1460500" y="1172319"/>
            <a:ext cx="19305386" cy="12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8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ЯПОНСКИЕ ТРАДИЦИИ</a:t>
            </a:r>
          </a:p>
        </p:txBody>
      </p:sp>
      <p:sp>
        <p:nvSpPr>
          <p:cNvPr id="77" name="Shape 77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78" name="image2.png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1970084" y="3767678"/>
            <a:ext cx="12443019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японские доктора использовали </a:t>
            </a:r>
            <a:r>
              <a:rPr b="1"/>
              <a:t>в своей практике</a:t>
            </a:r>
            <a:r>
              <a:t> многочисленные полезные свойства грибного мицелия</a:t>
            </a:r>
          </a:p>
        </p:txBody>
      </p:sp>
      <p:sp>
        <p:nvSpPr>
          <p:cNvPr id="80" name="Shape 80"/>
          <p:cNvSpPr/>
          <p:nvPr/>
        </p:nvSpPr>
        <p:spPr>
          <a:xfrm>
            <a:off x="1970282" y="6338820"/>
            <a:ext cx="12442623" cy="1194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вытяжка грибов применяется </a:t>
            </a:r>
            <a:r>
              <a:rPr b="1"/>
              <a:t>в косметологии </a:t>
            </a:r>
          </a:p>
          <a:p>
            <a:pPr>
              <a:defRPr sz="36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традиционной медицине</a:t>
            </a:r>
            <a:r>
              <a:rPr b="0"/>
              <a:t> Японии</a:t>
            </a:r>
          </a:p>
        </p:txBody>
      </p:sp>
      <p:sp>
        <p:nvSpPr>
          <p:cNvPr id="81" name="Shape 81"/>
          <p:cNvSpPr/>
          <p:nvPr/>
        </p:nvSpPr>
        <p:spPr>
          <a:xfrm>
            <a:off x="1975186" y="9092458"/>
            <a:ext cx="10434681" cy="119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косметика на основе грибного мицелия считается </a:t>
            </a:r>
            <a:r>
              <a:rPr b="1"/>
              <a:t>премиальной во всём мире</a:t>
            </a:r>
          </a:p>
        </p:txBody>
      </p:sp>
      <p:sp>
        <p:nvSpPr>
          <p:cNvPr id="82" name="Shape 82"/>
          <p:cNvSpPr/>
          <p:nvPr/>
        </p:nvSpPr>
        <p:spPr>
          <a:xfrm>
            <a:off x="1902353" y="2976502"/>
            <a:ext cx="3311517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&gt;1000 назад</a:t>
            </a:r>
          </a:p>
        </p:txBody>
      </p:sp>
      <p:sp>
        <p:nvSpPr>
          <p:cNvPr id="83" name="Shape 83"/>
          <p:cNvSpPr/>
          <p:nvPr/>
        </p:nvSpPr>
        <p:spPr>
          <a:xfrm>
            <a:off x="1902353" y="5574848"/>
            <a:ext cx="3311517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XX век</a:t>
            </a:r>
          </a:p>
        </p:txBody>
      </p:sp>
      <p:sp>
        <p:nvSpPr>
          <p:cNvPr id="84" name="Shape 84"/>
          <p:cNvSpPr/>
          <p:nvPr/>
        </p:nvSpPr>
        <p:spPr>
          <a:xfrm>
            <a:off x="1902353" y="8344368"/>
            <a:ext cx="3311517" cy="66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defRPr sz="36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XXI век</a:t>
            </a:r>
          </a:p>
        </p:txBody>
      </p:sp>
      <p:sp>
        <p:nvSpPr>
          <p:cNvPr id="85" name="Shape 85"/>
          <p:cNvSpPr/>
          <p:nvPr/>
        </p:nvSpPr>
        <p:spPr>
          <a:xfrm flipH="1">
            <a:off x="1532009" y="3270567"/>
            <a:ext cx="3" cy="9091171"/>
          </a:xfrm>
          <a:prstGeom prst="line">
            <a:avLst/>
          </a:prstGeom>
          <a:ln w="635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377335" y="3152486"/>
            <a:ext cx="309355" cy="309355"/>
          </a:xfrm>
          <a:prstGeom prst="ellipse">
            <a:avLst/>
          </a:prstGeom>
          <a:solidFill>
            <a:srgbClr val="199365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377335" y="5750831"/>
            <a:ext cx="309355" cy="309355"/>
          </a:xfrm>
          <a:prstGeom prst="ellipse">
            <a:avLst/>
          </a:prstGeom>
          <a:solidFill>
            <a:srgbClr val="199365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377335" y="8520352"/>
            <a:ext cx="309355" cy="309355"/>
          </a:xfrm>
          <a:prstGeom prst="ellipse">
            <a:avLst/>
          </a:prstGeom>
          <a:solidFill>
            <a:srgbClr val="199365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93" name="image12.jpeg" descr="shutterstock_1394726990-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887" y="-4763"/>
            <a:ext cx="9150355" cy="1372552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1460496" y="645116"/>
            <a:ext cx="13378912" cy="444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ПРЕИМУЩЕСТВА МЯГКОЙ МОЮЩЕЙ ОСНОВЫ</a:t>
            </a:r>
            <a:r>
              <a:rPr>
                <a:solidFill>
                  <a:srgbClr val="545454"/>
                </a:solidFill>
              </a:rPr>
              <a:t> </a:t>
            </a:r>
          </a:p>
          <a:p>
            <a:pPr>
              <a:lnSpc>
                <a:spcPct val="90000"/>
              </a:lnSpc>
              <a:defRPr sz="8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ODA NATURALS</a:t>
            </a:r>
          </a:p>
        </p:txBody>
      </p:sp>
      <p:sp>
        <p:nvSpPr>
          <p:cNvPr id="95" name="Shape 95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96" name="Shape 96"/>
          <p:cNvSpPr/>
          <p:nvPr/>
        </p:nvSpPr>
        <p:spPr>
          <a:xfrm>
            <a:off x="1501995" y="5265806"/>
            <a:ext cx="10017181" cy="447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 strike="sng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trike="noStrike"/>
              <a:t>с</a:t>
            </a:r>
            <a:r>
              <a:rPr strike="noStrike">
                <a:solidFill>
                  <a:srgbClr val="535353"/>
                </a:solidFill>
              </a:rPr>
              <a:t>одержит</a:t>
            </a:r>
            <a:r>
              <a:rPr strike="noStrike"/>
              <a:t> производные кокосового масла;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 содержит сульфатов, парабенов, силиконов;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подходит для чувствительной кожи;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образует нежную обильную пену, которая легко смывается;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 загрязняет окружающую среду.</a:t>
            </a:r>
          </a:p>
        </p:txBody>
      </p:sp>
      <p:pic>
        <p:nvPicPr>
          <p:cNvPr id="97" name="image2.png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76644">
            <a:off x="18611374" y="-3832312"/>
            <a:ext cx="6871653" cy="10983557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477432" y="1187764"/>
            <a:ext cx="17754402" cy="2332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1993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РАСШИРЕННАЯ И ОБНОВЛЕННАЯ </a:t>
            </a:r>
            <a:r>
              <a:rPr>
                <a:solidFill>
                  <a:srgbClr val="535353"/>
                </a:solidFill>
              </a:rPr>
              <a:t>ЛИНЕЙКА ODA </a:t>
            </a:r>
            <a:r>
              <a:rPr>
                <a:solidFill>
                  <a:srgbClr val="545454"/>
                </a:solidFill>
              </a:rPr>
              <a:t>NATURALS</a:t>
            </a:r>
            <a:r>
              <a:rPr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103" name="Shape 103"/>
          <p:cNvSpPr/>
          <p:nvPr/>
        </p:nvSpPr>
        <p:spPr>
          <a:xfrm>
            <a:off x="21478873" y="12782736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pic>
        <p:nvPicPr>
          <p:cNvPr id="104" name="image2.png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2" y="12715875"/>
            <a:ext cx="1938342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1947947" y="8746766"/>
            <a:ext cx="6541487" cy="3480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шампунь с кератином /           с протеинами шелка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бальзам-кондиционер             с кератином и макадамией / с протеинами шелка             и маслом арганы</a:t>
            </a:r>
          </a:p>
        </p:txBody>
      </p:sp>
      <p:sp>
        <p:nvSpPr>
          <p:cNvPr id="106" name="Shape 106"/>
          <p:cNvSpPr/>
          <p:nvPr/>
        </p:nvSpPr>
        <p:spPr>
          <a:xfrm>
            <a:off x="9003462" y="8746766"/>
            <a:ext cx="6715743" cy="241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с экстрактом морских водорослей</a:t>
            </a:r>
          </a:p>
          <a:p>
            <a: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гель для душа с экстрактом манго</a:t>
            </a:r>
          </a:p>
        </p:txBody>
      </p:sp>
      <p:sp>
        <p:nvSpPr>
          <p:cNvPr id="107" name="Shape 107"/>
          <p:cNvSpPr/>
          <p:nvPr/>
        </p:nvSpPr>
        <p:spPr>
          <a:xfrm>
            <a:off x="17148395" y="8746766"/>
            <a:ext cx="6321815" cy="172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 marL="360947" indent="-360947">
              <a:spcBef>
                <a:spcPts val="1200"/>
              </a:spcBef>
              <a:buClr>
                <a:srgbClr val="199365"/>
              </a:buClr>
              <a:buSzPct val="100000"/>
              <a:buChar char="•"/>
              <a:defRPr sz="360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крем для рук                       с экстрактами апельсина  и корицы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3547788" y="4946098"/>
            <a:ext cx="17288426" cy="3513879"/>
            <a:chOff x="-2" y="-2"/>
            <a:chExt cx="17288424" cy="3513878"/>
          </a:xfrm>
        </p:grpSpPr>
        <p:grpSp>
          <p:nvGrpSpPr>
            <p:cNvPr id="110" name="Group 110"/>
            <p:cNvGrpSpPr/>
            <p:nvPr/>
          </p:nvGrpSpPr>
          <p:grpSpPr>
            <a:xfrm>
              <a:off x="-3" y="-3"/>
              <a:ext cx="3513877" cy="3513880"/>
              <a:chOff x="-1" y="-1"/>
              <a:chExt cx="3513876" cy="3513878"/>
            </a:xfrm>
          </p:grpSpPr>
          <p:sp>
            <p:nvSpPr>
              <p:cNvPr id="108" name="Shape 108"/>
              <p:cNvSpPr/>
              <p:nvPr/>
            </p:nvSpPr>
            <p:spPr>
              <a:xfrm>
                <a:off x="-2" y="-2"/>
                <a:ext cx="3513878" cy="3513880"/>
              </a:xfrm>
              <a:prstGeom prst="ellipse">
                <a:avLst/>
              </a:prstGeom>
              <a:noFill/>
              <a:ln w="38100" cap="flat">
                <a:solidFill>
                  <a:srgbClr val="199365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514594" y="1304499"/>
                <a:ext cx="2484685" cy="904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1433" tIns="71433" rIns="71433" bIns="71433" numCol="1" anchor="ctr">
                <a:spAutoFit/>
              </a:bodyPr>
              <a:lstStyle>
                <a:lvl1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 </a:t>
                </a:r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>
              <a:off x="6887272" y="-3"/>
              <a:ext cx="3513878" cy="3513880"/>
              <a:chOff x="-1" y="-1"/>
              <a:chExt cx="3513876" cy="3513878"/>
            </a:xfrm>
          </p:grpSpPr>
          <p:sp>
            <p:nvSpPr>
              <p:cNvPr id="111" name="Shape 111"/>
              <p:cNvSpPr/>
              <p:nvPr/>
            </p:nvSpPr>
            <p:spPr>
              <a:xfrm>
                <a:off x="-2" y="-2"/>
                <a:ext cx="3513878" cy="3513880"/>
              </a:xfrm>
              <a:prstGeom prst="ellipse">
                <a:avLst/>
              </a:prstGeom>
              <a:noFill/>
              <a:ln w="38100" cap="flat">
                <a:solidFill>
                  <a:srgbClr val="199365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514594" y="1304499"/>
                <a:ext cx="2484685" cy="904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1433" tIns="71433" rIns="71433" bIns="71433" numCol="1" anchor="ctr">
                <a:spAutoFit/>
              </a:bodyPr>
              <a:lstStyle>
                <a:lvl1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 </a:t>
                </a:r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13774546" y="-3"/>
              <a:ext cx="3513877" cy="3513880"/>
              <a:chOff x="-1" y="-1"/>
              <a:chExt cx="3513876" cy="3513878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-2" y="-2"/>
                <a:ext cx="3513878" cy="3513880"/>
              </a:xfrm>
              <a:prstGeom prst="ellipse">
                <a:avLst/>
              </a:prstGeom>
              <a:noFill/>
              <a:ln w="38100" cap="flat">
                <a:solidFill>
                  <a:srgbClr val="199365"/>
                </a:solidFill>
                <a:prstDash val="solid"/>
                <a:round/>
              </a:ln>
              <a:effectLst/>
            </p:spPr>
            <p:txBody>
              <a:bodyPr wrap="square" lIns="71433" tIns="71433" rIns="71433" bIns="71433" numCol="1" anchor="ctr">
                <a:noAutofit/>
              </a:bodyPr>
              <a:lstStyle/>
              <a:p>
                <a: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514594" y="1304499"/>
                <a:ext cx="2484685" cy="904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1433" tIns="71433" rIns="71433" bIns="71433" numCol="1" anchor="ctr">
                <a:spAutoFit/>
              </a:bodyPr>
              <a:lstStyle>
                <a:lvl1pPr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 </a:t>
                </a:r>
              </a:p>
            </p:txBody>
          </p:sp>
        </p:grpSp>
        <p:sp>
          <p:nvSpPr>
            <p:cNvPr id="117" name="Shape 117"/>
            <p:cNvSpPr/>
            <p:nvPr/>
          </p:nvSpPr>
          <p:spPr>
            <a:xfrm>
              <a:off x="354348" y="830419"/>
              <a:ext cx="2805173" cy="1776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3" tIns="71433" rIns="71433" bIns="71433" numCol="1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defRPr sz="3600" b="1">
                  <a:solidFill>
                    <a:srgbClr val="19936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волосы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  <a:defRPr sz="360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укрепление и уход</a:t>
              </a:r>
            </a:p>
          </p:txBody>
        </p:sp>
        <p:sp>
          <p:nvSpPr>
            <p:cNvPr id="118" name="Shape 118"/>
            <p:cNvSpPr/>
            <p:nvPr/>
          </p:nvSpPr>
          <p:spPr>
            <a:xfrm>
              <a:off x="7356486" y="830419"/>
              <a:ext cx="2575449" cy="1776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3" tIns="71433" rIns="71433" bIns="71433" numCol="1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defRPr sz="3600" b="1">
                  <a:solidFill>
                    <a:srgbClr val="19936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тело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  <a:defRPr sz="360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очищение и мягкость </a:t>
              </a:r>
            </a:p>
          </p:txBody>
        </p:sp>
        <p:sp>
          <p:nvSpPr>
            <p:cNvPr id="119" name="Shape 119"/>
            <p:cNvSpPr/>
            <p:nvPr/>
          </p:nvSpPr>
          <p:spPr>
            <a:xfrm>
              <a:off x="13967206" y="830419"/>
              <a:ext cx="3128559" cy="1776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3" tIns="71433" rIns="71433" bIns="71433" numCol="1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defRPr sz="3600" b="1">
                  <a:solidFill>
                    <a:srgbClr val="19936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руки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  <a:defRPr sz="3600">
                  <a:solidFill>
                    <a:srgbClr val="54545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питание и увлажнение</a:t>
              </a:r>
            </a:p>
          </p:txBody>
        </p:sp>
        <p:sp>
          <p:nvSpPr>
            <p:cNvPr id="120" name="Shape 120"/>
            <p:cNvSpPr/>
            <p:nvPr/>
          </p:nvSpPr>
          <p:spPr>
            <a:xfrm>
              <a:off x="3571811" y="1756933"/>
              <a:ext cx="3245383" cy="5"/>
            </a:xfrm>
            <a:prstGeom prst="line">
              <a:avLst/>
            </a:prstGeom>
            <a:noFill/>
            <a:ln w="38100" cap="flat">
              <a:solidFill>
                <a:srgbClr val="199365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0471224" y="1756933"/>
              <a:ext cx="3245383" cy="5"/>
            </a:xfrm>
            <a:prstGeom prst="line">
              <a:avLst/>
            </a:prstGeom>
            <a:noFill/>
            <a:ln w="38100" cap="flat">
              <a:solidFill>
                <a:srgbClr val="199365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3" name="Shape 123"/>
          <p:cNvSpPr/>
          <p:nvPr/>
        </p:nvSpPr>
        <p:spPr>
          <a:xfrm>
            <a:off x="2112433" y="5354542"/>
            <a:ext cx="1098023" cy="269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8000" b="1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24" name="Shape 124"/>
          <p:cNvSpPr/>
          <p:nvPr/>
        </p:nvSpPr>
        <p:spPr>
          <a:xfrm>
            <a:off x="8818033" y="5354542"/>
            <a:ext cx="1558199" cy="269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8000" b="1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25" name="Shape 125"/>
          <p:cNvSpPr/>
          <p:nvPr/>
        </p:nvSpPr>
        <p:spPr>
          <a:xfrm>
            <a:off x="15780610" y="5354542"/>
            <a:ext cx="1558199" cy="2696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18000" b="1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460499" y="639626"/>
            <a:ext cx="17754402" cy="338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spAutoFit/>
          </a:bodyPr>
          <a:lstStyle/>
          <a:p>
            <a:pPr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Шампунь восстанавливающий</a:t>
            </a:r>
            <a:r>
              <a:rPr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кератином</a:t>
            </a:r>
          </a:p>
        </p:txBody>
      </p:sp>
      <p:sp>
        <p:nvSpPr>
          <p:cNvPr id="129" name="Shape 129"/>
          <p:cNvSpPr/>
          <p:nvPr/>
        </p:nvSpPr>
        <p:spPr>
          <a:xfrm>
            <a:off x="21478873" y="12709711"/>
            <a:ext cx="1868083" cy="42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>
              <a:lnSpc>
                <a:spcPct val="9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ODA Naturals </a:t>
            </a:r>
          </a:p>
        </p:txBody>
      </p:sp>
      <p:sp>
        <p:nvSpPr>
          <p:cNvPr id="130" name="Shape 130"/>
          <p:cNvSpPr/>
          <p:nvPr/>
        </p:nvSpPr>
        <p:spPr>
          <a:xfrm>
            <a:off x="1518927" y="3886232"/>
            <a:ext cx="12664538" cy="99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>
            <a:lvl1pPr>
              <a:spcBef>
                <a:spcPts val="1200"/>
              </a:spcBef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Восстановление и энергия</a:t>
            </a:r>
          </a:p>
        </p:txBody>
      </p:sp>
      <p:sp>
        <p:nvSpPr>
          <p:cNvPr id="131" name="Shape 131"/>
          <p:cNvSpPr/>
          <p:nvPr/>
        </p:nvSpPr>
        <p:spPr>
          <a:xfrm>
            <a:off x="1557027" y="5986631"/>
            <a:ext cx="10452887" cy="325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>
            <a:spAutoFit/>
          </a:bodyPr>
          <a:lstStyle/>
          <a:p>
            <a:pPr marL="360947" indent="-360947">
              <a:spcBef>
                <a:spcPts val="1200"/>
              </a:spcBef>
              <a:buClr>
                <a:srgbClr val="F4F4F4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Деликатно и эффективно очищает волосы      и кожу головы</a:t>
            </a:r>
          </a:p>
          <a:p>
            <a:pPr marL="360947" indent="-360947">
              <a:spcBef>
                <a:spcPts val="1200"/>
              </a:spcBef>
              <a:buClr>
                <a:srgbClr val="F4F4F4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Возвращает блеск и уменьшает ломкость</a:t>
            </a:r>
          </a:p>
          <a:p>
            <a:pPr marL="360947" indent="-360947">
              <a:spcBef>
                <a:spcPts val="1200"/>
              </a:spcBef>
              <a:buClr>
                <a:srgbClr val="F4F4F4"/>
              </a:buClr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облегчает расчесывание и укладку</a:t>
            </a:r>
          </a:p>
          <a:p>
            <a:pPr marL="360947" indent="-360947">
              <a:spcBef>
                <a:spcPts val="1200"/>
              </a:spcBef>
              <a:buClr>
                <a:srgbClr val="F4F4F4"/>
              </a:buClr>
              <a:buSzPct val="100000"/>
              <a:buChar char="•"/>
              <a:defRPr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Предупреждает выпадение волос</a:t>
            </a:r>
          </a:p>
        </p:txBody>
      </p:sp>
      <p:pic>
        <p:nvPicPr>
          <p:cNvPr id="132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0" y="12732639"/>
            <a:ext cx="1738685" cy="30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l" defTabSz="8207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1628</Words>
  <Application>Microsoft Office PowerPoint</Application>
  <PresentationFormat>Произвольный</PresentationFormat>
  <Paragraphs>259</Paragraphs>
  <Slides>26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Helvetica</vt:lpstr>
      <vt:lpstr>Helvetica Light</vt:lpstr>
      <vt:lpstr>Helvetica Neue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Вермишева</dc:creator>
  <cp:lastModifiedBy>Елена Вермишева</cp:lastModifiedBy>
  <cp:revision>4</cp:revision>
  <dcterms:modified xsi:type="dcterms:W3CDTF">2021-04-02T11:03:06Z</dcterms:modified>
</cp:coreProperties>
</file>